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4"/>
  </p:notesMasterIdLst>
  <p:sldIdLst>
    <p:sldId id="296" r:id="rId2"/>
    <p:sldId id="311" r:id="rId3"/>
    <p:sldId id="313" r:id="rId4"/>
    <p:sldId id="314" r:id="rId5"/>
    <p:sldId id="299" r:id="rId6"/>
    <p:sldId id="262" r:id="rId7"/>
    <p:sldId id="307" r:id="rId8"/>
    <p:sldId id="261" r:id="rId9"/>
    <p:sldId id="264" r:id="rId10"/>
    <p:sldId id="266" r:id="rId11"/>
    <p:sldId id="265" r:id="rId12"/>
    <p:sldId id="267" r:id="rId13"/>
    <p:sldId id="270" r:id="rId14"/>
    <p:sldId id="269" r:id="rId15"/>
    <p:sldId id="260" r:id="rId16"/>
    <p:sldId id="272" r:id="rId17"/>
    <p:sldId id="302" r:id="rId18"/>
    <p:sldId id="274" r:id="rId19"/>
    <p:sldId id="310" r:id="rId20"/>
    <p:sldId id="309" r:id="rId21"/>
    <p:sldId id="31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3F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67" d="100"/>
          <a:sy n="67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2E08-C538-45D4-AF0C-A714C8770CDE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8FD0-5B73-40A8-AAEE-48821BD6E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8FD0-5B73-40A8-AAEE-48821BD6E6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07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E40510-F07E-4AB6-A00A-85C472954F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08AFC8-7989-4478-9060-8E5CD8A30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13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E40510-F07E-4AB6-A00A-85C472954F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08AFC8-7989-4478-9060-8E5CD8A30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2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E40510-F07E-4AB6-A00A-85C472954F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08AFC8-7989-4478-9060-8E5CD8A30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93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11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9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24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53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10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62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262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16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80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11" Type="http://schemas.openxmlformats.org/officeDocument/2006/relationships/image" Target="../media/image16.pn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64" y="232774"/>
            <a:ext cx="4971290" cy="106680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63496" y="1143000"/>
            <a:ext cx="7085659" cy="2141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en-US" b="1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7300" dirty="0" smtClean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  <a:t>VIRTUAL LEARNING RESOURCES</a:t>
            </a:r>
            <a:r>
              <a:rPr lang="en-US" sz="7300" dirty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  <a:t/>
            </a:r>
            <a:br>
              <a:rPr lang="en-US" sz="7300" dirty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</a:br>
            <a:r>
              <a:rPr lang="en-US" sz="6400" dirty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  <a:t>SUBJECT-ENGLISH</a:t>
            </a:r>
            <a:br>
              <a:rPr lang="en-US" sz="6400" dirty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</a:br>
            <a:r>
              <a:rPr lang="en-US" sz="6400" dirty="0" smtClean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  <a:t>CLASS-IV</a:t>
            </a:r>
            <a:endParaRPr lang="en-US" sz="6400" dirty="0">
              <a:solidFill>
                <a:srgbClr val="7030A0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pic>
        <p:nvPicPr>
          <p:cNvPr id="14" name="Picture 4" descr="School English Stock Illustrations – 33,214 School English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4441"/>
          <a:stretch/>
        </p:blipFill>
        <p:spPr bwMode="auto">
          <a:xfrm>
            <a:off x="3581399" y="2819400"/>
            <a:ext cx="444985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258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per Nouns Pack | Kids writing, Proper nouns, Grammar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06511"/>
            <a:ext cx="3200400" cy="4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0662" y="378607"/>
            <a:ext cx="4183538" cy="977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7030A0"/>
                </a:solidFill>
                <a:latin typeface="Tw Cen MT" panose="020B0602020104020603" pitchFamily="34" charset="0"/>
              </a:rPr>
              <a:t>Proper Nouns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9804"/>
            <a:ext cx="9648826" cy="38058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Names of people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: Kapil, </a:t>
            </a:r>
            <a:r>
              <a:rPr lang="en-US" sz="2800" dirty="0" err="1">
                <a:solidFill>
                  <a:srgbClr val="0070C0"/>
                </a:solidFill>
                <a:latin typeface="Tw Cen MT" panose="020B0602020104020603" pitchFamily="34" charset="0"/>
              </a:rPr>
              <a:t>Ritu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, </a:t>
            </a:r>
            <a:r>
              <a:rPr lang="en-US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Elizabeth</a:t>
            </a:r>
            <a:endParaRPr lang="en-US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Buildings/Monuments: 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Taj Mahal, Eiffel Tower, India </a:t>
            </a:r>
            <a:r>
              <a:rPr lang="en-US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Gate</a:t>
            </a:r>
            <a:endParaRPr lang="en-US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Place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: Europe, London, Sahara Desert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Events: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 Olympic Games, Republic Day, </a:t>
            </a:r>
            <a:r>
              <a:rPr lang="en-US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Christmas</a:t>
            </a:r>
            <a:endParaRPr lang="en-US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Months/Days of Week: </a:t>
            </a: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January, May, Friday</a:t>
            </a:r>
            <a:endParaRPr lang="en-US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9" descr="human 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6" y="4629537"/>
            <a:ext cx="9144000" cy="2218896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950" y="348807"/>
            <a:ext cx="6835200" cy="9772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7030A0"/>
                </a:solidFill>
                <a:latin typeface="Tw Cen MT" panose="020B0602020104020603" pitchFamily="34" charset="0"/>
              </a:rPr>
              <a:t>Examples: Proper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16482"/>
            <a:ext cx="8001000" cy="2983721"/>
          </a:xfrm>
        </p:spPr>
        <p:txBody>
          <a:bodyPr/>
          <a:lstStyle/>
          <a:p>
            <a:r>
              <a:rPr lang="en-US" sz="3000" b="1" dirty="0" err="1">
                <a:solidFill>
                  <a:srgbClr val="0070C0"/>
                </a:solidFill>
                <a:latin typeface="Tw Cen MT" panose="020B0602020104020603" pitchFamily="34" charset="0"/>
              </a:rPr>
              <a:t>Ashoka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 was a wise king.</a:t>
            </a:r>
          </a:p>
          <a:p>
            <a:r>
              <a:rPr lang="en-US" sz="3000" b="1" dirty="0">
                <a:solidFill>
                  <a:srgbClr val="0070C0"/>
                </a:solidFill>
                <a:latin typeface="Tw Cen MT" panose="020B0602020104020603" pitchFamily="34" charset="0"/>
              </a:rPr>
              <a:t>Australia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 is one of my </a:t>
            </a:r>
            <a:r>
              <a:rPr lang="en-US" sz="3000" dirty="0" err="1">
                <a:solidFill>
                  <a:srgbClr val="0070C0"/>
                </a:solidFill>
                <a:latin typeface="Tw Cen MT" panose="020B0602020104020603" pitchFamily="34" charset="0"/>
              </a:rPr>
              <a:t>favourite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 places to visit.</a:t>
            </a:r>
          </a:p>
          <a:p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 I ordered the books from </a:t>
            </a:r>
            <a:r>
              <a:rPr lang="en-US" sz="3000" b="1" dirty="0">
                <a:solidFill>
                  <a:srgbClr val="0070C0"/>
                </a:solidFill>
                <a:latin typeface="Tw Cen MT" panose="020B0602020104020603" pitchFamily="34" charset="0"/>
              </a:rPr>
              <a:t>Amazon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He goes for a walk, by the river every </a:t>
            </a:r>
            <a:r>
              <a:rPr lang="en-US" sz="3000" b="1" dirty="0">
                <a:solidFill>
                  <a:srgbClr val="0070C0"/>
                </a:solidFill>
                <a:latin typeface="Tw Cen MT" panose="020B0602020104020603" pitchFamily="34" charset="0"/>
              </a:rPr>
              <a:t>Monday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</a:p>
          <a:p>
            <a:r>
              <a:rPr lang="en-US" sz="3000" b="1" dirty="0" err="1">
                <a:solidFill>
                  <a:srgbClr val="0070C0"/>
                </a:solidFill>
                <a:latin typeface="Tw Cen MT" panose="020B0602020104020603" pitchFamily="34" charset="0"/>
              </a:rPr>
              <a:t>Ritu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 has a dog named </a:t>
            </a:r>
            <a:r>
              <a:rPr lang="en-US" sz="3000" b="1" dirty="0">
                <a:solidFill>
                  <a:srgbClr val="0070C0"/>
                </a:solidFill>
                <a:latin typeface="Tw Cen MT" panose="020B0602020104020603" pitchFamily="34" charset="0"/>
              </a:rPr>
              <a:t>Poppy</a:t>
            </a:r>
            <a:r>
              <a:rPr lang="en-US" sz="3000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</a:p>
          <a:p>
            <a:endParaRPr lang="en-US" sz="3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3" descr="human 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639104"/>
            <a:ext cx="9144000" cy="2218896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19330" cy="476251"/>
          </a:xfrm>
          <a:prstGeom prst="rect">
            <a:avLst/>
          </a:prstGeom>
        </p:spPr>
      </p:pic>
      <p:pic>
        <p:nvPicPr>
          <p:cNvPr id="4098" name="Picture 2" descr="Beginners lesson plan - BINA IRSH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1700" r="12066" b="5030"/>
          <a:stretch/>
        </p:blipFill>
        <p:spPr bwMode="auto">
          <a:xfrm>
            <a:off x="8673163" y="247649"/>
            <a:ext cx="3267437" cy="405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972" y="518225"/>
            <a:ext cx="5567320" cy="977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                         </a:t>
            </a:r>
            <a:r>
              <a:rPr lang="en-US" sz="5400" dirty="0">
                <a:solidFill>
                  <a:srgbClr val="7030A0"/>
                </a:solidFill>
                <a:latin typeface="Tw Cen MT" panose="020B0602020104020603" pitchFamily="34" charset="0"/>
              </a:rPr>
              <a:t>COMMON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9756" y="1495425"/>
            <a:ext cx="983204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w Cen MT" panose="020B0602020104020603" pitchFamily="34" charset="0"/>
              </a:rPr>
              <a:t>It is the name of a person, place, animal or thing in </a:t>
            </a:r>
            <a:r>
              <a:rPr lang="en-US" sz="36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general</a:t>
            </a:r>
            <a:r>
              <a:rPr lang="en-US" sz="3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w Cen MT" panose="020B0602020104020603" pitchFamily="34" charset="0"/>
              </a:rPr>
              <a:t>Examples: girl, school, dog, chair 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550"/>
            <a:ext cx="2219330" cy="476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20" y="2628357"/>
            <a:ext cx="2581360" cy="364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85" y="4007660"/>
            <a:ext cx="3355923" cy="181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6" y="3591580"/>
            <a:ext cx="2119039" cy="2333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136481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fortaa" panose="020B0604020202020204"/>
              </a:rPr>
              <a:t>d</a:t>
            </a:r>
            <a:r>
              <a:rPr lang="en-GB" sz="2800" dirty="0" smtClean="0">
                <a:latin typeface="Comfortaa" panose="020B0604020202020204"/>
              </a:rPr>
              <a:t>og                                   school                                      girl</a:t>
            </a:r>
            <a:endParaRPr lang="en-IN" sz="2800" dirty="0">
              <a:latin typeface="Comfortaa" panose="020B060402020202020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Common Nouns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78400" y="1638473"/>
            <a:ext cx="8382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People</a:t>
            </a:r>
            <a:r>
              <a:rPr lang="en-US" sz="2400" dirty="0"/>
              <a:t>: boy, lady, son , grandfather, nephew etc.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Animals</a:t>
            </a:r>
            <a:r>
              <a:rPr lang="en-US" sz="2400" dirty="0"/>
              <a:t>: lion, giraffe, tiger, cat, etc.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Places</a:t>
            </a:r>
            <a:r>
              <a:rPr lang="en-US" sz="2400" dirty="0"/>
              <a:t>: mall, market, school, hospital, library etc.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Things</a:t>
            </a:r>
            <a:r>
              <a:rPr lang="en-US" sz="2400" dirty="0"/>
              <a:t>: television, computer, spoon, fork, etc.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33574" y="4081121"/>
            <a:ext cx="8382000" cy="762000"/>
          </a:xfrm>
          <a:prstGeom prst="roundRect">
            <a:avLst/>
          </a:prstGeom>
          <a:solidFill>
            <a:srgbClr val="FFDD71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24051" y="1547514"/>
            <a:ext cx="8382000" cy="762000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0237" y="2390178"/>
            <a:ext cx="8382000" cy="762000"/>
          </a:xfrm>
          <a:prstGeom prst="roundRect">
            <a:avLst/>
          </a:prstGeom>
          <a:solidFill>
            <a:srgbClr val="FFDD71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00237" y="3229021"/>
            <a:ext cx="8382000" cy="762000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89376"/>
            <a:ext cx="2219330" cy="476251"/>
          </a:xfrm>
          <a:prstGeom prst="rect">
            <a:avLst/>
          </a:prstGeom>
        </p:spPr>
      </p:pic>
      <p:pic>
        <p:nvPicPr>
          <p:cNvPr id="9" name="Picture 8" descr="human 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237" y="4933221"/>
            <a:ext cx="9144000" cy="221889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03420"/>
            <a:ext cx="6835200" cy="977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Examples: Common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8715" y="166633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 have bought a new </a:t>
            </a:r>
            <a:r>
              <a:rPr lang="en-US" sz="2800" b="1" i="1" dirty="0"/>
              <a:t>jacket</a:t>
            </a:r>
            <a:r>
              <a:rPr lang="en-US" sz="2800" dirty="0"/>
              <a:t>.</a:t>
            </a:r>
          </a:p>
          <a:p>
            <a:r>
              <a:rPr lang="en-US" sz="2800" dirty="0"/>
              <a:t>My </a:t>
            </a:r>
            <a:r>
              <a:rPr lang="en-US" sz="2800" b="1" i="1" dirty="0"/>
              <a:t>car</a:t>
            </a:r>
            <a:r>
              <a:rPr lang="en-US" sz="2800" dirty="0"/>
              <a:t> is parked in the </a:t>
            </a:r>
            <a:r>
              <a:rPr lang="en-US" sz="2800" b="1" dirty="0"/>
              <a:t>driveway</a:t>
            </a:r>
            <a:r>
              <a:rPr lang="en-US" sz="2800" dirty="0"/>
              <a:t>.</a:t>
            </a:r>
          </a:p>
          <a:p>
            <a:r>
              <a:rPr lang="en-US" sz="2800" dirty="0"/>
              <a:t>Ali has broken my</a:t>
            </a:r>
            <a:r>
              <a:rPr lang="en-US" sz="2800" b="1" i="1" dirty="0"/>
              <a:t> pen</a:t>
            </a:r>
            <a:r>
              <a:rPr lang="en-US" sz="2800" dirty="0"/>
              <a:t>.</a:t>
            </a:r>
          </a:p>
          <a:p>
            <a:r>
              <a:rPr lang="en-US" sz="2800" dirty="0"/>
              <a:t>A </a:t>
            </a:r>
            <a:r>
              <a:rPr lang="en-US" sz="2800" b="1" i="1" dirty="0"/>
              <a:t>cat</a:t>
            </a:r>
            <a:r>
              <a:rPr lang="en-US" sz="2800" dirty="0"/>
              <a:t> may scratch you if it is teased too much.</a:t>
            </a:r>
          </a:p>
          <a:p>
            <a:r>
              <a:rPr lang="en-US" sz="2800" dirty="0"/>
              <a:t>The </a:t>
            </a:r>
            <a:r>
              <a:rPr lang="en-US" sz="2800" b="1" i="1" dirty="0"/>
              <a:t>planet</a:t>
            </a:r>
            <a:r>
              <a:rPr lang="en-US" sz="2800" dirty="0"/>
              <a:t> Jupiter has more than seventy five </a:t>
            </a:r>
            <a:r>
              <a:rPr lang="en-US" sz="2800" b="1" i="1" dirty="0"/>
              <a:t>moons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" y="20639"/>
            <a:ext cx="2219330" cy="476251"/>
          </a:xfrm>
          <a:prstGeom prst="rect">
            <a:avLst/>
          </a:prstGeom>
        </p:spPr>
      </p:pic>
      <p:pic>
        <p:nvPicPr>
          <p:cNvPr id="5" name="Picture 4" descr="human ch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639104"/>
            <a:ext cx="9144000" cy="221889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15589"/>
              </p:ext>
            </p:extLst>
          </p:nvPr>
        </p:nvGraphicFramePr>
        <p:xfrm>
          <a:off x="1752600" y="762000"/>
          <a:ext cx="8686800" cy="5867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COMMON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smtClean="0"/>
                        <a:t>NOUN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PROPER</a:t>
                      </a:r>
                      <a:r>
                        <a:rPr lang="en-US" sz="3600" baseline="0" dirty="0"/>
                        <a:t> NOUN</a:t>
                      </a:r>
                      <a:endParaRPr lang="en-US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man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Sachin</a:t>
                      </a:r>
                      <a:r>
                        <a:rPr lang="en-US" sz="3200" baseline="0" dirty="0" smtClean="0"/>
                        <a:t> Tendulkar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mountain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Kanchenjunga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ocean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Indian</a:t>
                      </a:r>
                      <a:r>
                        <a:rPr lang="en-US" sz="3200" baseline="0" dirty="0"/>
                        <a:t> Ocean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chocolate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Snickers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country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India,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smtClean="0"/>
                        <a:t>Germany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cat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Button, Fluffy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movie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Spiderman</a:t>
                      </a:r>
                      <a:endParaRPr lang="en-US" sz="32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0"/>
            <a:ext cx="2219330" cy="47625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13" y="-2906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</a:t>
            </a:r>
            <a:r>
              <a:rPr lang="en-US" sz="4400" dirty="0">
                <a:solidFill>
                  <a:srgbClr val="7030A0"/>
                </a:solidFill>
                <a:latin typeface="Comic Sans MS" pitchFamily="66" charset="0"/>
              </a:rPr>
              <a:t>COLLECTIVE NOUN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231" y="1196146"/>
            <a:ext cx="9144000" cy="54864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It denotes collection or a group of people, animals, places or things taken together and spoken of as a whole.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Examples: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	                 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school of fish                         a </a:t>
            </a:r>
            <a:r>
              <a:rPr lang="en-US" sz="2000" dirty="0">
                <a:solidFill>
                  <a:schemeClr val="tx1"/>
                </a:solidFill>
              </a:rPr>
              <a:t>bouquet of flowers          a pair of shoes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" y="98140"/>
            <a:ext cx="2219330" cy="4762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6400" y="6248400"/>
            <a:ext cx="2514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43588" y="6248400"/>
            <a:ext cx="33528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29613" y="6202291"/>
            <a:ext cx="2514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403860"/>
            <a:ext cx="2867025" cy="2184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303196"/>
            <a:ext cx="2386012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3759745"/>
            <a:ext cx="2285999" cy="1828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53346"/>
            <a:ext cx="6835200" cy="9772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Examples: Collective Noun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1427" y="1441029"/>
            <a:ext cx="9135623" cy="4737676"/>
          </a:xfrm>
        </p:spPr>
        <p:txBody>
          <a:bodyPr>
            <a:normAutofit/>
          </a:bodyPr>
          <a:lstStyle/>
          <a:p>
            <a:r>
              <a:rPr lang="en-GB" sz="2800" dirty="0"/>
              <a:t>The pop </a:t>
            </a:r>
            <a:r>
              <a:rPr lang="en-GB" sz="2800" u="sng" dirty="0"/>
              <a:t>group</a:t>
            </a:r>
            <a:r>
              <a:rPr lang="en-GB" sz="2800" dirty="0"/>
              <a:t> will go on world tour next month.</a:t>
            </a:r>
          </a:p>
          <a:p>
            <a:r>
              <a:rPr lang="en-GB" sz="2800" dirty="0"/>
              <a:t>Our cricket </a:t>
            </a:r>
            <a:r>
              <a:rPr lang="en-GB" sz="2800" u="sng" dirty="0"/>
              <a:t>team</a:t>
            </a:r>
            <a:r>
              <a:rPr lang="en-GB" sz="2800" dirty="0"/>
              <a:t> has many good players. </a:t>
            </a:r>
          </a:p>
          <a:p>
            <a:r>
              <a:rPr lang="en-GB" sz="2800" dirty="0"/>
              <a:t>There is a </a:t>
            </a:r>
            <a:r>
              <a:rPr lang="en-GB" sz="2800" u="sng" dirty="0"/>
              <a:t>swarm </a:t>
            </a:r>
            <a:r>
              <a:rPr lang="en-GB" sz="2800" dirty="0"/>
              <a:t>of bees around the tree.</a:t>
            </a:r>
          </a:p>
          <a:p>
            <a:r>
              <a:rPr lang="en-GB" sz="2800" dirty="0"/>
              <a:t>The </a:t>
            </a:r>
            <a:r>
              <a:rPr lang="en-GB" sz="2800" u="sng" dirty="0"/>
              <a:t>audience</a:t>
            </a:r>
            <a:r>
              <a:rPr lang="en-GB" sz="2800" dirty="0"/>
              <a:t> was happy with the stage performance.</a:t>
            </a:r>
          </a:p>
          <a:p>
            <a:r>
              <a:rPr lang="en-GB" sz="2800" dirty="0"/>
              <a:t>The boat’s </a:t>
            </a:r>
            <a:r>
              <a:rPr lang="en-GB" sz="2800" u="sng" dirty="0"/>
              <a:t>crew</a:t>
            </a:r>
            <a:r>
              <a:rPr lang="en-GB" sz="2800" dirty="0"/>
              <a:t> worked all night to stop the leak.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3"/>
            <a:ext cx="2219330" cy="476251"/>
          </a:xfrm>
          <a:prstGeom prst="rect">
            <a:avLst/>
          </a:prstGeom>
        </p:spPr>
      </p:pic>
      <p:pic>
        <p:nvPicPr>
          <p:cNvPr id="5" name="Picture 4" descr="human ch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639104"/>
            <a:ext cx="9144000" cy="22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99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40601"/>
              </p:ext>
            </p:extLst>
          </p:nvPr>
        </p:nvGraphicFramePr>
        <p:xfrm>
          <a:off x="2057400" y="724323"/>
          <a:ext cx="8077200" cy="600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sz="2800" dirty="0"/>
                        <a:t>A group</a:t>
                      </a:r>
                      <a:r>
                        <a:rPr lang="en-US" sz="2800" baseline="0" dirty="0"/>
                        <a:t> of……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Collective Noun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players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team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thieves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gang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teachers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staff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soldiers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army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wolves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pack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bees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swarm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keys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bunch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owls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parliament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stairs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flight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cubs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litter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cakes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batch</a:t>
                      </a:r>
                      <a:endParaRPr lang="en-US" sz="2400" b="1" dirty="0"/>
                    </a:p>
                  </a:txBody>
                  <a:tcP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19330" cy="4762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8240" y="-219540"/>
            <a:ext cx="8615360" cy="977200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  <a:latin typeface="Comic Sans MS" pitchFamily="66" charset="0"/>
              </a:rPr>
              <a:t>          Some </a:t>
            </a:r>
            <a:r>
              <a:rPr lang="en-GB" sz="3200" dirty="0">
                <a:solidFill>
                  <a:srgbClr val="C00000"/>
                </a:solidFill>
                <a:latin typeface="Comic Sans MS" pitchFamily="66" charset="0"/>
              </a:rPr>
              <a:t>more Collective </a:t>
            </a:r>
            <a:r>
              <a:rPr lang="en-GB" sz="3200" dirty="0" smtClean="0">
                <a:solidFill>
                  <a:srgbClr val="C00000"/>
                </a:solidFill>
                <a:latin typeface="Comic Sans MS" pitchFamily="66" charset="0"/>
              </a:rPr>
              <a:t>Nouns……..</a:t>
            </a:r>
            <a:endParaRPr lang="en-IN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9876" r="51702" b="7164"/>
          <a:stretch/>
        </p:blipFill>
        <p:spPr>
          <a:xfrm>
            <a:off x="627849" y="1587500"/>
            <a:ext cx="28194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t="9876" r="4312" b="7164"/>
          <a:stretch/>
        </p:blipFill>
        <p:spPr>
          <a:xfrm>
            <a:off x="8991600" y="1587500"/>
            <a:ext cx="2743199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618824" cy="52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051836" y="476251"/>
            <a:ext cx="8973237" cy="523333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  <a:latin typeface="Comic Sans MS" pitchFamily="66" charset="0"/>
              </a:rPr>
              <a:t>Some Unusual Collective Nouns</a:t>
            </a:r>
            <a:endParaRPr lang="en-IN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" name="Picture 2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19330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 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526" y="4629579"/>
            <a:ext cx="9144000" cy="2218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805538"/>
            <a:ext cx="833437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Dear Students</a:t>
            </a:r>
          </a:p>
          <a:p>
            <a:pPr algn="just"/>
            <a:endParaRPr lang="en-GB" sz="2100" b="1" dirty="0">
              <a:solidFill>
                <a:srgbClr val="002060"/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How we’d love to have you back at school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Watch you run into the classrooms and make new friends.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Filling the hallways with your joyous laughter and cheer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Eager to learn new skills, explore, grow and pick up the latest trends.</a:t>
            </a:r>
          </a:p>
          <a:p>
            <a:pPr algn="just"/>
            <a:endParaRPr lang="en-GB" sz="2100" b="1" dirty="0">
              <a:solidFill>
                <a:srgbClr val="002060"/>
              </a:solidFill>
              <a:latin typeface="Ink Free" panose="03080402000500000000" pitchFamily="66" charset="0"/>
              <a:cs typeface="MV Boli" panose="02000500030200090000" pitchFamily="2" charset="0"/>
            </a:endParaRP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Strange beginning to the year though this be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Bound to our homes, a brand new session is all set to start.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We welcome you, albeit virtually, with open arms</a:t>
            </a:r>
          </a:p>
          <a:p>
            <a:pPr algn="just"/>
            <a:r>
              <a:rPr lang="en-GB" sz="2100" b="1" dirty="0">
                <a:solidFill>
                  <a:srgbClr val="002060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As these special classes promise to make your learning smart. 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1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65" y="14777"/>
            <a:ext cx="8973237" cy="523333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Unusual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Collective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Nouns…..continued</a:t>
            </a:r>
            <a:endParaRPr lang="en-IN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62" y="4514844"/>
            <a:ext cx="2750075" cy="206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2" y="583081"/>
            <a:ext cx="2393297" cy="179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84" y="4619623"/>
            <a:ext cx="2682899" cy="201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0" y="4619623"/>
            <a:ext cx="2666900" cy="20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9" y="472101"/>
            <a:ext cx="2629867" cy="1969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98" y="2546742"/>
            <a:ext cx="2624136" cy="1968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6" y="2556267"/>
            <a:ext cx="2513522" cy="1885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60" y="616418"/>
            <a:ext cx="2690877" cy="201815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219330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9133"/>
            <a:ext cx="11277600" cy="977200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+mn-lt"/>
              </a:rPr>
              <a:t>Let’s Practise</a:t>
            </a:r>
            <a:r>
              <a:rPr lang="en-IN" sz="40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IN" sz="4000" b="1" dirty="0">
                <a:solidFill>
                  <a:srgbClr val="0070C0"/>
                </a:solidFill>
                <a:latin typeface="+mn-lt"/>
              </a:rPr>
            </a:br>
            <a:r>
              <a:rPr lang="en-IN" sz="2000" dirty="0">
                <a:latin typeface="Comfortaa" panose="020B0604020202020204"/>
              </a:rPr>
              <a:t>Write as many Common Nouns as you can think of, for the given Proper </a:t>
            </a:r>
            <a:r>
              <a:rPr lang="en-IN" sz="2000" dirty="0" smtClean="0">
                <a:latin typeface="Comfortaa" panose="020B0604020202020204"/>
              </a:rPr>
              <a:t>Nouns in a notebook </a:t>
            </a:r>
            <a:r>
              <a:rPr lang="en-IN" sz="2000" dirty="0">
                <a:latin typeface="Comfortaa" panose="020B0604020202020204"/>
              </a:rPr>
              <a:t>and </a:t>
            </a:r>
            <a:r>
              <a:rPr lang="en-IN" sz="2000" dirty="0" smtClean="0">
                <a:latin typeface="Comfortaa" panose="020B0604020202020204"/>
              </a:rPr>
              <a:t>show </a:t>
            </a:r>
            <a:r>
              <a:rPr lang="en-IN" sz="2000" dirty="0">
                <a:latin typeface="Comfortaa" panose="020B0604020202020204"/>
              </a:rPr>
              <a:t>it to the subject teacher when the school reopens.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4890"/>
              </p:ext>
            </p:extLst>
          </p:nvPr>
        </p:nvGraphicFramePr>
        <p:xfrm>
          <a:off x="2706975" y="1666333"/>
          <a:ext cx="7253287" cy="4953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32531"/>
                <a:gridCol w="3520756"/>
              </a:tblGrid>
              <a:tr h="44989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5250" marR="95250" marT="95250" marB="952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 </a:t>
                      </a:r>
                      <a:r>
                        <a:rPr lang="en-IN" sz="2000" b="1" dirty="0" smtClean="0">
                          <a:effectLst/>
                        </a:rPr>
                        <a:t>PROPER NOUN</a:t>
                      </a:r>
                      <a:endParaRPr lang="en-IN" sz="2000" b="1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C000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</a:t>
                      </a:r>
                      <a:r>
                        <a:rPr lang="en-IN" sz="2000" b="1" dirty="0" smtClean="0">
                          <a:effectLst/>
                        </a:rPr>
                        <a:t>COMMON NOUN</a:t>
                      </a:r>
                      <a:endParaRPr lang="en-IN" sz="2000" b="1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</a:t>
                      </a:r>
                      <a:r>
                        <a:rPr lang="en-IN" sz="2000" baseline="0" dirty="0" smtClean="0">
                          <a:effectLst/>
                        </a:rPr>
                        <a:t>     Raman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Amitabh</a:t>
                      </a:r>
                      <a:r>
                        <a:rPr lang="en-IN" sz="2000" baseline="0" dirty="0" smtClean="0">
                          <a:effectLst/>
                        </a:rPr>
                        <a:t> </a:t>
                      </a:r>
                      <a:r>
                        <a:rPr lang="en-IN" sz="2000" baseline="0" dirty="0" err="1" smtClean="0">
                          <a:effectLst/>
                        </a:rPr>
                        <a:t>Bachchan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      Australia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Alice</a:t>
                      </a:r>
                      <a:r>
                        <a:rPr lang="en-IN" sz="2000" baseline="0" dirty="0" smtClean="0">
                          <a:effectLst/>
                        </a:rPr>
                        <a:t> in Wonderland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       Volvo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    Sunday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</a:t>
                      </a:r>
                      <a:r>
                        <a:rPr lang="en-IN" sz="2000" dirty="0" err="1" smtClean="0">
                          <a:effectLst/>
                        </a:rPr>
                        <a:t>Qutub</a:t>
                      </a:r>
                      <a:r>
                        <a:rPr lang="en-IN" sz="2000" dirty="0" smtClean="0">
                          <a:effectLst/>
                        </a:rPr>
                        <a:t> </a:t>
                      </a:r>
                      <a:r>
                        <a:rPr lang="en-IN" sz="2000" dirty="0" err="1" smtClean="0">
                          <a:effectLst/>
                        </a:rPr>
                        <a:t>Minar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 smtClean="0">
                          <a:effectLst/>
                        </a:rPr>
                        <a:t>                     Samsung</a:t>
                      </a:r>
                      <a:endParaRPr lang="en-IN" sz="2000" dirty="0">
                        <a:effectLst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t"/>
                      <a:endParaRPr lang="en-IN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kern="1200" dirty="0" smtClean="0">
                          <a:effectLst/>
                        </a:rPr>
                        <a:t>                      Titanic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95250" marB="95250"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"/>
            <a:ext cx="2219330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19330" cy="476251"/>
          </a:xfrm>
          <a:prstGeom prst="rect">
            <a:avLst/>
          </a:prstGeom>
        </p:spPr>
      </p:pic>
      <p:pic>
        <p:nvPicPr>
          <p:cNvPr id="3074" name="Picture 2" descr="Thank You Illustrations, Royalty-Free Vector Graphics &amp; Clip 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77279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43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2822" y="542925"/>
            <a:ext cx="975360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w Cen MT" panose="020B0602020104020603" pitchFamily="34" charset="0"/>
              </a:rPr>
              <a:t>Books</a:t>
            </a:r>
            <a:endParaRPr lang="en-IN" sz="4400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pPr marL="514350" indent="-514350" algn="just">
              <a:spcAft>
                <a:spcPts val="800"/>
              </a:spcAft>
              <a:buClr>
                <a:schemeClr val="accent1"/>
              </a:buClr>
              <a:buFont typeface="Sniglet" charset="0"/>
              <a:buChar char="+"/>
              <a:tabLst>
                <a:tab pos="228600" algn="l"/>
              </a:tabLst>
            </a:pPr>
            <a:r>
              <a:rPr lang="en-US" sz="2800" dirty="0">
                <a:solidFill>
                  <a:srgbClr val="002060"/>
                </a:solidFill>
                <a:latin typeface="Tw Cen MT" panose="020B0602020104020603" pitchFamily="34" charset="0"/>
              </a:rPr>
              <a:t>Mayflower: An Integrated Semester Book1-Indiannica Learning</a:t>
            </a:r>
          </a:p>
          <a:p>
            <a:pPr marL="514350" indent="-514350" algn="just">
              <a:spcAft>
                <a:spcPts val="800"/>
              </a:spcAft>
              <a:buClr>
                <a:schemeClr val="accent1"/>
              </a:buClr>
              <a:buFont typeface="Sniglet" charset="0"/>
              <a:buChar char="+"/>
              <a:tabLst>
                <a:tab pos="228600" algn="l"/>
              </a:tabLst>
            </a:pPr>
            <a:r>
              <a:rPr lang="en-US" sz="2800" dirty="0">
                <a:solidFill>
                  <a:srgbClr val="002060"/>
                </a:solidFill>
                <a:latin typeface="Tw Cen MT" panose="020B0602020104020603" pitchFamily="34" charset="0"/>
              </a:rPr>
              <a:t>Supplementary Reader: Alice in Wonderland- Scholastic</a:t>
            </a:r>
          </a:p>
          <a:p>
            <a:pPr marL="514350" indent="-514350" algn="just">
              <a:spcAft>
                <a:spcPts val="800"/>
              </a:spcAft>
              <a:buClr>
                <a:schemeClr val="accent1"/>
              </a:buClr>
              <a:buFont typeface="Sniglet" charset="0"/>
              <a:buChar char="+"/>
              <a:tabLst>
                <a:tab pos="228600" algn="l"/>
              </a:tabLst>
            </a:pPr>
            <a:r>
              <a:rPr lang="en-US" sz="2800" dirty="0">
                <a:solidFill>
                  <a:srgbClr val="002060"/>
                </a:solidFill>
                <a:latin typeface="Tw Cen MT" panose="020B0602020104020603" pitchFamily="34" charset="0"/>
              </a:rPr>
              <a:t>MBIIS Poetry Book</a:t>
            </a:r>
            <a:endParaRPr lang="en-US" sz="2800" dirty="0">
              <a:solidFill>
                <a:srgbClr val="00206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t="-861" r="31095" b="11612"/>
          <a:stretch/>
        </p:blipFill>
        <p:spPr>
          <a:xfrm>
            <a:off x="2209800" y="2819737"/>
            <a:ext cx="2819400" cy="3819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737"/>
            <a:ext cx="2667000" cy="3870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b="10083"/>
          <a:stretch/>
        </p:blipFill>
        <p:spPr>
          <a:xfrm>
            <a:off x="8020050" y="2819736"/>
            <a:ext cx="2488060" cy="3870319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77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688" y="533400"/>
            <a:ext cx="6835200" cy="509588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SYLLABUS: CYCLE 1</a:t>
            </a:r>
            <a:endParaRPr lang="en-IN" sz="3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01012"/>
            <a:ext cx="11887200" cy="433298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Literature:</a:t>
            </a:r>
          </a:p>
          <a:p>
            <a:pPr marL="0" indent="0">
              <a:buNone/>
            </a:pPr>
            <a:r>
              <a:rPr lang="en-GB" sz="2400" dirty="0" smtClean="0">
                <a:latin typeface="Tw Cen MT" panose="020B0602020104020603" pitchFamily="34" charset="0"/>
              </a:rPr>
              <a:t>  Chapter </a:t>
            </a:r>
            <a:r>
              <a:rPr lang="en-GB" sz="2400" dirty="0">
                <a:latin typeface="Tw Cen MT" panose="020B0602020104020603" pitchFamily="34" charset="0"/>
              </a:rPr>
              <a:t>1: The Raindrops</a:t>
            </a:r>
          </a:p>
          <a:p>
            <a:pPr marL="0" indent="0">
              <a:buNone/>
            </a:pPr>
            <a:r>
              <a:rPr lang="en-GB" sz="2400" dirty="0" smtClean="0">
                <a:latin typeface="Tw Cen MT" panose="020B0602020104020603" pitchFamily="34" charset="0"/>
              </a:rPr>
              <a:t>  Poem</a:t>
            </a:r>
            <a:r>
              <a:rPr lang="en-GB" sz="2400" dirty="0">
                <a:latin typeface="Tw Cen MT" panose="020B0602020104020603" pitchFamily="34" charset="0"/>
              </a:rPr>
              <a:t>: The Giraffe</a:t>
            </a:r>
          </a:p>
          <a:p>
            <a:r>
              <a:rPr lang="en-GB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Grammar</a:t>
            </a:r>
          </a:p>
          <a:p>
            <a:pPr marL="0" indent="0">
              <a:buNone/>
            </a:pPr>
            <a:r>
              <a:rPr lang="en-GB" sz="2400" dirty="0" smtClean="0">
                <a:latin typeface="Tw Cen MT" panose="020B0602020104020603" pitchFamily="34" charset="0"/>
              </a:rPr>
              <a:t>  </a:t>
            </a:r>
            <a:r>
              <a:rPr lang="en-GB" sz="2400" dirty="0" smtClean="0">
                <a:latin typeface="Tw Cen MT" panose="020B0602020104020603" pitchFamily="34" charset="0"/>
              </a:rPr>
              <a:t>Nouns</a:t>
            </a:r>
            <a:r>
              <a:rPr lang="en-GB" sz="2400" dirty="0" smtClean="0">
                <a:latin typeface="Tw Cen MT" panose="020B0602020104020603" pitchFamily="34" charset="0"/>
              </a:rPr>
              <a:t>, </a:t>
            </a:r>
            <a:r>
              <a:rPr lang="en-GB" sz="2400" dirty="0" smtClean="0">
                <a:latin typeface="Tw Cen MT" panose="020B0602020104020603" pitchFamily="34" charset="0"/>
              </a:rPr>
              <a:t>Types </a:t>
            </a:r>
            <a:r>
              <a:rPr lang="en-GB" sz="2400" dirty="0">
                <a:latin typeface="Tw Cen MT" panose="020B0602020104020603" pitchFamily="34" charset="0"/>
              </a:rPr>
              <a:t>of Sentences</a:t>
            </a:r>
          </a:p>
          <a:p>
            <a:r>
              <a:rPr lang="en-GB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Supplementary Reader: Alice in Wonderland</a:t>
            </a:r>
          </a:p>
          <a:p>
            <a:pPr marL="0" indent="0">
              <a:buNone/>
            </a:pPr>
            <a:r>
              <a:rPr lang="en-GB" sz="2400" dirty="0" smtClean="0">
                <a:latin typeface="Tw Cen MT" panose="020B0602020104020603" pitchFamily="34" charset="0"/>
              </a:rPr>
              <a:t>  </a:t>
            </a:r>
            <a:r>
              <a:rPr lang="en-GB" sz="2400" dirty="0" smtClean="0">
                <a:latin typeface="Tw Cen MT" panose="020B0602020104020603" pitchFamily="34" charset="0"/>
              </a:rPr>
              <a:t>Chapters:1-3</a:t>
            </a:r>
            <a:endParaRPr lang="en-GB" sz="2400" dirty="0">
              <a:latin typeface="Tw Cen MT" panose="020B0602020104020603" pitchFamily="34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Reading and Writings</a:t>
            </a:r>
          </a:p>
          <a:p>
            <a:pPr marL="0" indent="0">
              <a:buNone/>
            </a:pPr>
            <a:r>
              <a:rPr lang="en-GB" sz="2400" dirty="0" smtClean="0">
                <a:latin typeface="Tw Cen MT" panose="020B0602020104020603" pitchFamily="34" charset="0"/>
              </a:rPr>
              <a:t>  Unseen </a:t>
            </a:r>
            <a:r>
              <a:rPr lang="en-GB" sz="2400" dirty="0">
                <a:latin typeface="Tw Cen MT" panose="020B0602020104020603" pitchFamily="34" charset="0"/>
              </a:rPr>
              <a:t>Comprehension Passage, Creative Writing with story </a:t>
            </a:r>
            <a:r>
              <a:rPr lang="en-GB" sz="2400" dirty="0" smtClean="0">
                <a:latin typeface="Tw Cen MT" panose="020B0602020104020603" pitchFamily="34" charset="0"/>
              </a:rPr>
              <a:t>prompts, Picture </a:t>
            </a:r>
            <a:r>
              <a:rPr lang="en-GB" sz="2400" dirty="0">
                <a:latin typeface="Tw Cen MT" panose="020B0602020104020603" pitchFamily="34" charset="0"/>
              </a:rPr>
              <a:t>Composition</a:t>
            </a:r>
          </a:p>
          <a:p>
            <a:endParaRPr lang="en-GB" sz="2400" dirty="0">
              <a:latin typeface="Tw Cen MT" panose="020B0602020104020603" pitchFamily="34" charset="0"/>
            </a:endParaRPr>
          </a:p>
          <a:p>
            <a:endParaRPr lang="en-IN" sz="2400" dirty="0">
              <a:latin typeface="Tw Cen MT" panose="020B0602020104020603" pitchFamily="34" charset="0"/>
            </a:endParaRPr>
          </a:p>
        </p:txBody>
      </p:sp>
      <p:pic>
        <p:nvPicPr>
          <p:cNvPr id="7" name="Picture 6" descr="human 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288" y="4920762"/>
            <a:ext cx="9144000" cy="2218896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  <p:pic>
        <p:nvPicPr>
          <p:cNvPr id="1026" name="Picture 2" descr="Syllabus clipart 3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97" y="1052513"/>
            <a:ext cx="4556382" cy="30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7554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685800"/>
            <a:ext cx="87249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RECAPITULATION</a:t>
            </a:r>
            <a:endParaRPr lang="en-US" sz="5400" dirty="0">
              <a:solidFill>
                <a:srgbClr val="0070C0"/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NOUN </a:t>
            </a:r>
            <a:r>
              <a:rPr lang="en-US" sz="5400" dirty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AND </a:t>
            </a:r>
            <a:r>
              <a:rPr lang="en-US" sz="5400" dirty="0" smtClean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IT’S KINDS:PART </a:t>
            </a:r>
            <a:r>
              <a:rPr lang="en-US" sz="5400" dirty="0" smtClean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1</a:t>
            </a:r>
            <a:endParaRPr lang="en-US" sz="5400" dirty="0">
              <a:solidFill>
                <a:srgbClr val="0070C0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pic>
        <p:nvPicPr>
          <p:cNvPr id="5" name="Picture 4" descr="human 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87" y="3733800"/>
            <a:ext cx="9144000" cy="2218896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52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each Animation , sand transparent background PNG clipart | HiClipart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485645" y="201613"/>
            <a:ext cx="7332383" cy="941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GB" sz="5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What </a:t>
            </a:r>
            <a:r>
              <a:rPr lang="en-GB" sz="5400" dirty="0">
                <a:solidFill>
                  <a:srgbClr val="7030A0"/>
                </a:solidFill>
                <a:latin typeface="Tw Cen MT" panose="020B0602020104020603" pitchFamily="34" charset="0"/>
              </a:rPr>
              <a:t>is a Noun?</a:t>
            </a:r>
            <a:endParaRPr lang="en-IN" sz="5400" dirty="0">
              <a:latin typeface="Tw Cen MT" panose="020B0602020104020603" pitchFamily="34" charset="0"/>
            </a:endParaRPr>
          </a:p>
        </p:txBody>
      </p:sp>
      <p:sp>
        <p:nvSpPr>
          <p:cNvPr id="14" name="Google Shape;704;p26"/>
          <p:cNvSpPr txBox="1">
            <a:spLocks/>
          </p:cNvSpPr>
          <p:nvPr/>
        </p:nvSpPr>
        <p:spPr>
          <a:xfrm>
            <a:off x="304801" y="2598812"/>
            <a:ext cx="3352800" cy="323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>
                <a:schemeClr val="dk1"/>
              </a:buClr>
            </a:pPr>
            <a:r>
              <a:rPr lang="en-IN" sz="3600" dirty="0">
                <a:solidFill>
                  <a:srgbClr val="0070C0"/>
                </a:solidFill>
                <a:latin typeface="Tw Cen MT" panose="020B0602020104020603" pitchFamily="34" charset="0"/>
              </a:rPr>
              <a:t>A Noun is a  word that names a person, place, animal, thing or idea.</a:t>
            </a:r>
          </a:p>
          <a:p>
            <a:pPr lvl="0">
              <a:buClr>
                <a:schemeClr val="dk1"/>
              </a:buClr>
            </a:pPr>
            <a:r>
              <a:rPr lang="en-GB" sz="3600" dirty="0">
                <a:solidFill>
                  <a:srgbClr val="0070C0"/>
                </a:solidFill>
                <a:latin typeface="Tw Cen MT" panose="020B0602020104020603" pitchFamily="34" charset="0"/>
              </a:rPr>
              <a:t>Examples: baby, </a:t>
            </a:r>
          </a:p>
          <a:p>
            <a:pPr lvl="0">
              <a:buClr>
                <a:schemeClr val="dk1"/>
              </a:buClr>
            </a:pPr>
            <a:r>
              <a:rPr lang="en-GB" sz="3600" dirty="0">
                <a:solidFill>
                  <a:srgbClr val="0070C0"/>
                </a:solidFill>
                <a:latin typeface="Tw Cen MT" panose="020B0602020104020603" pitchFamily="34" charset="0"/>
              </a:rPr>
              <a:t>Taj Mahal, </a:t>
            </a:r>
            <a:r>
              <a:rPr lang="en-GB" sz="3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school, </a:t>
            </a:r>
            <a:r>
              <a:rPr lang="en-GB" sz="3600" dirty="0">
                <a:solidFill>
                  <a:srgbClr val="0070C0"/>
                </a:solidFill>
                <a:latin typeface="Tw Cen MT" panose="020B0602020104020603" pitchFamily="34" charset="0"/>
              </a:rPr>
              <a:t>sadness</a:t>
            </a:r>
            <a:endParaRPr lang="en-IN" sz="3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r="4246"/>
          <a:stretch/>
        </p:blipFill>
        <p:spPr>
          <a:xfrm>
            <a:off x="4343400" y="1219200"/>
            <a:ext cx="7586954" cy="5486399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48050"/>
            <a:ext cx="5257800" cy="3298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8587"/>
            <a:ext cx="5243512" cy="3257232"/>
          </a:xfrm>
          <a:prstGeom prst="rect">
            <a:avLst/>
          </a:prstGeom>
        </p:spPr>
      </p:pic>
      <p:sp>
        <p:nvSpPr>
          <p:cNvPr id="6" name="Google Shape;704;p26"/>
          <p:cNvSpPr txBox="1">
            <a:spLocks/>
          </p:cNvSpPr>
          <p:nvPr/>
        </p:nvSpPr>
        <p:spPr>
          <a:xfrm>
            <a:off x="595961" y="6222092"/>
            <a:ext cx="5917022" cy="5868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7030A0"/>
                </a:solidFill>
                <a:latin typeface="Tw Cen MT" panose="020B0602020104020603" pitchFamily="34" charset="0"/>
              </a:rPr>
              <a:t>What </a:t>
            </a:r>
            <a:r>
              <a:rPr lang="en-GB" sz="36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is </a:t>
            </a:r>
            <a:r>
              <a:rPr lang="en-GB" sz="3600" dirty="0">
                <a:solidFill>
                  <a:srgbClr val="7030A0"/>
                </a:solidFill>
                <a:latin typeface="Tw Cen MT" panose="020B0602020104020603" pitchFamily="34" charset="0"/>
              </a:rPr>
              <a:t>a </a:t>
            </a:r>
            <a:r>
              <a:rPr lang="en-GB" sz="36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Noun?....Contd.</a:t>
            </a:r>
            <a:endParaRPr lang="en-IN" sz="36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8888" r="8820" b="15000"/>
          <a:stretch/>
        </p:blipFill>
        <p:spPr>
          <a:xfrm>
            <a:off x="1371600" y="822850"/>
            <a:ext cx="4365745" cy="5346536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01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762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Tw Cen MT" panose="020B0602020104020603" pitchFamily="34" charset="0"/>
                <a:ea typeface="+mj-ea"/>
                <a:cs typeface="+mj-cs"/>
              </a:rPr>
              <a:t>KINDS OF NOUNS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762000"/>
            <a:ext cx="6172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6900" y="168533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Proper Noun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Common Noun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Collective </a:t>
            </a:r>
            <a:r>
              <a:rPr lang="en-US" sz="5400" dirty="0" smtClean="0">
                <a:solidFill>
                  <a:srgbClr val="0070C0"/>
                </a:solidFill>
                <a:latin typeface="Tw Cen MT" panose="020B0602020104020603" pitchFamily="34" charset="0"/>
                <a:ea typeface="+mj-ea"/>
                <a:cs typeface="+mj-cs"/>
              </a:rPr>
              <a:t>Noun</a:t>
            </a:r>
            <a:endParaRPr lang="en-US" sz="5400" dirty="0">
              <a:solidFill>
                <a:srgbClr val="0070C0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pic>
        <p:nvPicPr>
          <p:cNvPr id="12" name="Picture 11" descr="human 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449222"/>
            <a:ext cx="9144000" cy="2218896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417592"/>
            <a:ext cx="6835200" cy="9772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Tw Cen MT" panose="020B0602020104020603" pitchFamily="34" charset="0"/>
              </a:rPr>
              <a:t>        </a:t>
            </a:r>
            <a:r>
              <a:rPr lang="en-US" sz="4800" b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Tw Cen MT" panose="020B0602020104020603" pitchFamily="34" charset="0"/>
              </a:rPr>
              <a:t>PROPER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0054"/>
            <a:ext cx="10058400" cy="2514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A noun that names a specific person, place or thing.</a:t>
            </a:r>
          </a:p>
          <a:p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Proper nouns always start with a capital letter.</a:t>
            </a:r>
          </a:p>
          <a:p>
            <a:endParaRPr lang="en-US" sz="2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sz="2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r>
              <a:rPr lang="en-US" sz="400" dirty="0">
                <a:solidFill>
                  <a:srgbClr val="0070C0"/>
                </a:solidFill>
                <a:latin typeface="Tw Cen MT" panose="020B0602020104020603" pitchFamily="34" charset="0"/>
              </a:rPr>
              <a:t>    </a:t>
            </a:r>
          </a:p>
          <a:p>
            <a:pPr>
              <a:buNone/>
            </a:pPr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buNone/>
            </a:pPr>
            <a:r>
              <a:rPr lang="en-US" sz="800" dirty="0">
                <a:solidFill>
                  <a:srgbClr val="0070C0"/>
                </a:solidFill>
                <a:latin typeface="Tw Cen MT" panose="020B0602020104020603" pitchFamily="34" charset="0"/>
              </a:rPr>
              <a:t>            </a:t>
            </a:r>
          </a:p>
          <a:p>
            <a:pPr>
              <a:buNone/>
            </a:pPr>
            <a:endParaRPr lang="en-US" sz="4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utoShape 2" descr="Santa Claus Bearing Gifts | Santa claus drawing, Christmas ...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76" y="2667000"/>
            <a:ext cx="2878836" cy="2980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3" y="2667000"/>
            <a:ext cx="3373595" cy="2980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0" y="2596112"/>
            <a:ext cx="3050897" cy="3050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791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Taj Mahal                        </a:t>
            </a:r>
            <a:r>
              <a:rPr lang="en-GB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Santa </a:t>
            </a:r>
            <a:r>
              <a:rPr lang="en-GB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Claus         </a:t>
            </a:r>
            <a:r>
              <a:rPr lang="en-GB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           </a:t>
            </a:r>
            <a:r>
              <a:rPr lang="en-GB" sz="28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Friday</a:t>
            </a:r>
            <a:endParaRPr lang="en-IN" sz="28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5645" cy="533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DF6344A6-93E8-404F-95EC-489B5C2B4301}" vid="{9FD8263C-9B9A-4DB0-9F25-AFD5AC423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2436</TotalTime>
  <Words>664</Words>
  <Application>Microsoft Office PowerPoint</Application>
  <PresentationFormat>Widescreen</PresentationFormat>
  <Paragraphs>182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Comfortaa</vt:lpstr>
      <vt:lpstr>Comic Sans MS</vt:lpstr>
      <vt:lpstr>Ink Free</vt:lpstr>
      <vt:lpstr>MV Boli</vt:lpstr>
      <vt:lpstr>Permanent Marker</vt:lpstr>
      <vt:lpstr>Sniglet</vt:lpstr>
      <vt:lpstr>Times New Roman</vt:lpstr>
      <vt:lpstr>Tw Cen MT</vt:lpstr>
      <vt:lpstr>Theme2</vt:lpstr>
      <vt:lpstr>PowerPoint Presentation</vt:lpstr>
      <vt:lpstr>PowerPoint Presentation</vt:lpstr>
      <vt:lpstr>PowerPoint Presentation</vt:lpstr>
      <vt:lpstr>SYLLABUS: CYCLE 1</vt:lpstr>
      <vt:lpstr>PowerPoint Presentation</vt:lpstr>
      <vt:lpstr>PowerPoint Presentation</vt:lpstr>
      <vt:lpstr>PowerPoint Presentation</vt:lpstr>
      <vt:lpstr>PowerPoint Presentation</vt:lpstr>
      <vt:lpstr>         PROPER NOUN</vt:lpstr>
      <vt:lpstr>Proper Nouns are:</vt:lpstr>
      <vt:lpstr>Examples: Proper Noun</vt:lpstr>
      <vt:lpstr>                         COMMON NOUN</vt:lpstr>
      <vt:lpstr>Common Nouns include:</vt:lpstr>
      <vt:lpstr>Examples: Common Noun</vt:lpstr>
      <vt:lpstr>PowerPoint Presentation</vt:lpstr>
      <vt:lpstr>  COLLECTIVE NOUN</vt:lpstr>
      <vt:lpstr>Examples: Collective Noun </vt:lpstr>
      <vt:lpstr>          Some more Collective Nouns……..</vt:lpstr>
      <vt:lpstr>Some Unusual Collective Nouns</vt:lpstr>
      <vt:lpstr>Unusual Collective Nouns…..continued</vt:lpstr>
      <vt:lpstr>Let’s Practise Write as many Common Nouns as you can think of, for the given Proper Nouns in a notebook and show it to the subject teacher when the school reopens.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MBIIS</cp:lastModifiedBy>
  <cp:revision>260</cp:revision>
  <dcterms:created xsi:type="dcterms:W3CDTF">2020-03-27T16:15:43Z</dcterms:created>
  <dcterms:modified xsi:type="dcterms:W3CDTF">2020-04-12T11:28:31Z</dcterms:modified>
</cp:coreProperties>
</file>