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7" r:id="rId3"/>
    <p:sldId id="283" r:id="rId4"/>
    <p:sldId id="284" r:id="rId5"/>
    <p:sldId id="256" r:id="rId6"/>
    <p:sldId id="278" r:id="rId7"/>
    <p:sldId id="289" r:id="rId8"/>
    <p:sldId id="288" r:id="rId9"/>
    <p:sldId id="290" r:id="rId10"/>
    <p:sldId id="279" r:id="rId11"/>
    <p:sldId id="291" r:id="rId12"/>
    <p:sldId id="292" r:id="rId13"/>
    <p:sldId id="293" r:id="rId14"/>
    <p:sldId id="273" r:id="rId15"/>
    <p:sldId id="286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diya Khan1" initials="SK" lastIdx="0" clrIdx="0">
    <p:extLst>
      <p:ext uri="{19B8F6BF-5375-455C-9EA6-DF929625EA0E}">
        <p15:presenceInfo xmlns:p15="http://schemas.microsoft.com/office/powerpoint/2012/main" xmlns="" userId="Sadiya Khan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94364" autoAdjust="0"/>
  </p:normalViewPr>
  <p:slideViewPr>
    <p:cSldViewPr>
      <p:cViewPr>
        <p:scale>
          <a:sx n="77" d="100"/>
          <a:sy n="77" d="100"/>
        </p:scale>
        <p:origin x="-126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25F4E-4F06-47CB-BA8E-F400EECBB15B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FA0FB-64F4-40C2-BEC4-E297BEA3B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37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FA0FB-64F4-40C2-BEC4-E297BEA3B62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5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FA0FB-64F4-40C2-BEC4-E297BEA3B62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4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082E9-AC38-4CE3-BC61-B9CC1D51D45D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E08CD-DEC9-4924-9A73-27F9FF56F8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s://www.youtube.com/watch?v=oRKbFP7KUIQ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MHMXisTv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hyperlink" Target="https://students.byjus.com/oauth/authorize?redirect_uri=https://learn.byjus.com/callback?referrer=mx_Source_of_Lead=ByjusWeb&amp;mx_Campaign_Type=_UTM_CAMPAIGN_TYPE_&amp;SourceMedium=Askdoubtweb&amp;mx_Page_Category=cbse-notes&amp;Website=&amp;SourceIPAddress=&amp;SourceReferrerURL=&amp;mx_ad_Id=_UTM_AD_ID_&amp;mx_adset_id=_UTM_ADSET_ID_&amp;mx_pid=_UTM_PID_&amp;mx_site_id=_UTM_SITE_ID_&amp;SourceCampaign=_UTM_CAMPAIGN_&amp;mx_Source_Campaign_Id=_UTM_CAMPAIGN_ID_&amp;mx_utm_Term=_UTM_TERM_&amp;SourceContent=_UTM_CONTENT_&amp;utm_campaign=_UTM_CAMPAIGN_OR_INSTANCE_&amp;utm_source=ByjusWeb&amp;utm_medium=Askdoubtweb&amp;client_id=1f267a0cb39bfe566e0218659508cb1949be4bdea023351a989a1b80b7d0c460&amp;response_type=token&amp;scope=profile+manage_doubts&amp;referrer=mx_Source_of_Lead=ByjusWeb&amp;mx_Campaign_Type=_UTM_CAMPAIGN_TYPE_&amp;SourceMedium=Askdoubtweb&amp;mx_Page_Category=cbse-notes&amp;Website=&amp;SourceIPAddress=&amp;SourceReferrerURL=&amp;mx_ad_Id=_UTM_AD_ID_&amp;mx_adset_id=_UTM_ADSET_ID_&amp;mx_pid=_UTM_PID_&amp;mx_site_id=_UTM_SITE_ID_&amp;SourceCampaign=_UTM_CAMPAIGN_&amp;mx_Source_Campaign_Id=_UTM_CAMPAIGN_ID_&amp;mx_utm_Term=_UTM_TERM_&amp;SourceContent=_UTM_CONTENT_&amp;utm_campaign=_UTM_CAMPAIGN_OR_INSTANCE_&amp;utm_source=ByjusWeb&amp;utm_medium=Askdoubtwe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487" y="838200"/>
            <a:ext cx="8686800" cy="2971799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VIRTUAL LEARNING RESOURCES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SUBJECT-SCIENCE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CLASS-VI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/>
              <a:t/>
            </a:r>
            <a:br>
              <a:rPr lang="en-US" sz="4400" dirty="0"/>
            </a:br>
            <a:endParaRPr lang="en-US" sz="4400" b="1" dirty="0">
              <a:latin typeface="Candara" pitchFamily="34" charset="0"/>
            </a:endParaRPr>
          </a:p>
        </p:txBody>
      </p:sp>
      <p:pic>
        <p:nvPicPr>
          <p:cNvPr id="2052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19371"/>
            <a:ext cx="8686800" cy="324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000"/>
    </mc:Choice>
    <mc:Fallback xmlns="">
      <p:transition advTm="4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168275"/>
            <a:ext cx="5105400" cy="974725"/>
          </a:xfrm>
        </p:spPr>
        <p:txBody>
          <a:bodyPr>
            <a:noAutofit/>
          </a:bodyPr>
          <a:lstStyle/>
          <a:p>
            <a:pPr algn="ctr"/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SOURCES OF FOOD</a:t>
            </a:r>
            <a:endParaRPr 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ere's The Scoop On Jackfruit, A Ginormous Fruit To Feed The World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4038600"/>
            <a:ext cx="3123391" cy="23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AutoShape 2" descr="https://d2jmvrsizmvf4x.cloudfront.net/WLR0dWIhSZeBuAJSHwYs_11-02_BinaryFission_0_L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4" descr="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20940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CH: What if the animals we eat run out of food? | Food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057350" cy="234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33400" y="1143000"/>
            <a:ext cx="73245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Helvetica Neue"/>
              </a:rPr>
              <a:t>Plants</a:t>
            </a:r>
            <a:r>
              <a:rPr lang="en-US" sz="2000" dirty="0" smtClean="0">
                <a:solidFill>
                  <a:srgbClr val="222222"/>
                </a:solidFill>
                <a:latin typeface="Helvetica Neue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Helvetica Neue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Helvetica Neue"/>
              </a:rPr>
              <a:t>animals</a:t>
            </a:r>
            <a:r>
              <a:rPr lang="en-US" sz="2000" dirty="0">
                <a:solidFill>
                  <a:srgbClr val="222222"/>
                </a:solidFill>
                <a:latin typeface="Helvetica Neue"/>
              </a:rPr>
              <a:t> are the </a:t>
            </a:r>
            <a:r>
              <a:rPr lang="en-US" sz="2000" dirty="0" smtClean="0">
                <a:solidFill>
                  <a:srgbClr val="222222"/>
                </a:solidFill>
                <a:latin typeface="Helvetica Neue"/>
              </a:rPr>
              <a:t>two main </a:t>
            </a:r>
            <a:r>
              <a:rPr lang="en-US" sz="2000" dirty="0">
                <a:solidFill>
                  <a:srgbClr val="222222"/>
                </a:solidFill>
                <a:latin typeface="Helvetica Neue"/>
              </a:rPr>
              <a:t>sources of our </a:t>
            </a:r>
            <a:r>
              <a:rPr lang="en-US" sz="2000" dirty="0" smtClean="0">
                <a:solidFill>
                  <a:srgbClr val="222222"/>
                </a:solidFill>
                <a:latin typeface="Helvetica Neue"/>
              </a:rPr>
              <a:t>food.</a:t>
            </a:r>
            <a:endParaRPr lang="en-US" sz="2000" dirty="0">
              <a:solidFill>
                <a:srgbClr val="222222"/>
              </a:solidFill>
              <a:latin typeface="Helvetica Neu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Helvetica Neue"/>
              </a:rPr>
              <a:t>Milk, egg, meat, chicken, fish, prawn, beef, pork etc. are the food products that we get from animals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Helvetica Neue"/>
              </a:rPr>
              <a:t>Grain, cereals, vegetables and, fruits comes from plants and plants products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2222"/>
                </a:solidFill>
                <a:latin typeface="Helvetica Neue"/>
              </a:rPr>
              <a:t>We eat leafy vegetable, fruits, and some parts of plants like stem and roots.</a:t>
            </a:r>
            <a:endParaRPr lang="en-US" sz="2000" b="0" i="0" dirty="0">
              <a:solidFill>
                <a:srgbClr val="222222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1912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533400"/>
            <a:ext cx="5715000" cy="884238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LANT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PARTS AS FOOD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04799" y="975569"/>
            <a:ext cx="3872345" cy="58662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15851" rIns="0" bIns="11585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  <a:latin typeface="Open Sans"/>
              </a:rPr>
              <a:t>Some examples of edible plant parts are shown in the image and their examples are given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Roots: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</a:rPr>
              <a:t>beets, carrots, radishes, turnips, ginger,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Stems: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</a:rPr>
              <a:t>broccoli stem, bamboo shoots, sugar cane, potato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Leaves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</a:rPr>
              <a:t>: spinach, lettuce etc.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Fruits: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</a:rPr>
              <a:t>apple, pear, tomatoes, grapes, cherries, oranges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Edible Flowers: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</a:rPr>
              <a:t>broccoli heads, cauliflower heads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Seeds: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4C4C4C"/>
                </a:solidFill>
                <a:effectLst/>
              </a:rPr>
              <a:t>sunflower seeds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400" b="1" dirty="0" smtClean="0">
                <a:solidFill>
                  <a:srgbClr val="4C4C4C"/>
                </a:solidFill>
              </a:rPr>
              <a:t>Buds: clove</a:t>
            </a: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rgbClr val="4C4C4C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Content Placeholder 5" descr="Carrots 101: Cooking and Benefits - Jessica Gavin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1676400" cy="161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uy Potato from BNG Exporters, Ooty, India | ID - 510274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199"/>
            <a:ext cx="1974273" cy="173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10 Impressive Health Benefits of Cinnamon | Taste of Hom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078" y="3609109"/>
            <a:ext cx="183919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il Seeds And Nuts Collection Stock Photo, Picture And Royalty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337718"/>
            <a:ext cx="1593274" cy="152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pinach: Health Benefits, Nutrition Facts (&amp; Popeye) | Live Scienc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613" y="5133109"/>
            <a:ext cx="1768187" cy="157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auliflower PNG Image - PurePNG | Free transparent CC0 PNG Image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33109"/>
            <a:ext cx="1600200" cy="1572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love Bud – Aethon- International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522" y="5133109"/>
            <a:ext cx="1178503" cy="139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92076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5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28600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gg Eating | Econ7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09255"/>
            <a:ext cx="2093191" cy="17666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04800" y="1295400"/>
            <a:ext cx="34651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22222"/>
                </a:solidFill>
              </a:rPr>
              <a:t>Animal products which are used as food </a:t>
            </a:r>
            <a:r>
              <a:rPr lang="en-US" sz="2400" dirty="0" smtClean="0">
                <a:solidFill>
                  <a:srgbClr val="222222"/>
                </a:solidFill>
              </a:rPr>
              <a:t>are</a:t>
            </a:r>
          </a:p>
          <a:p>
            <a:r>
              <a:rPr lang="en-US" sz="2400" b="1" dirty="0">
                <a:solidFill>
                  <a:srgbClr val="222222"/>
                </a:solidFill>
              </a:rPr>
              <a:t>E</a:t>
            </a:r>
            <a:r>
              <a:rPr lang="en-US" sz="2400" b="1" dirty="0" smtClean="0">
                <a:solidFill>
                  <a:srgbClr val="222222"/>
                </a:solidFill>
              </a:rPr>
              <a:t>ggs</a:t>
            </a:r>
            <a:r>
              <a:rPr lang="en-US" sz="2400" dirty="0">
                <a:solidFill>
                  <a:srgbClr val="222222"/>
                </a:solidFill>
              </a:rPr>
              <a:t>, chicken, mutton, fish, honey, milk etc. Milk is used for drinking purpose, converted into other useful products such as curd ,butter , ghee, cheese. Fish gives us cod liver oil which is rich in vitamin A. Honey is produced by honey bees.</a:t>
            </a:r>
            <a:endParaRPr lang="en-US" sz="2400" dirty="0"/>
          </a:p>
        </p:txBody>
      </p:sp>
      <p:pic>
        <p:nvPicPr>
          <p:cNvPr id="8" name="Picture 7" descr="Why Fish is Known for Brain Food - TipsOy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63095"/>
            <a:ext cx="2438400" cy="185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5 Untold Things About Milk That We All Must Know! - NDTV Foo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17" y="3336127"/>
            <a:ext cx="2133600" cy="1434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rispy Fried Chicken Drumsticks Recip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32380"/>
            <a:ext cx="182016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ome Produced Lincolnshire Honey - 340g - Boston Saus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03139"/>
            <a:ext cx="1788391" cy="1612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Grilled Prawn Recipe with Arugula Sala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96" y="5142844"/>
            <a:ext cx="2286404" cy="14920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0" y="148003"/>
            <a:ext cx="5867400" cy="1004783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ANIMAL PRODUCTS AS FOOD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562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SPROUTS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535113"/>
            <a:ext cx="4116388" cy="4591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Sprouts</a:t>
            </a:r>
            <a:r>
              <a:rPr lang="en-US" sz="2800" dirty="0"/>
              <a:t> </a:t>
            </a:r>
            <a:r>
              <a:rPr lang="en-US" sz="2800" dirty="0" smtClean="0"/>
              <a:t>are </a:t>
            </a:r>
            <a:r>
              <a:rPr lang="en-US" sz="2800" dirty="0"/>
              <a:t>the white root like structure coming out of seeds when soaked in water overnight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381000" y="3199578"/>
            <a:ext cx="327660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Sprouts contain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High levels of fiber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Vitamins and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Proteins</a:t>
            </a:r>
          </a:p>
        </p:txBody>
      </p:sp>
      <p:pic>
        <p:nvPicPr>
          <p:cNvPr id="8" name="Content Placeholder 7" descr="Step 4: The nutritious black gram sprouts is ready to be consumed 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1752600"/>
            <a:ext cx="3770744" cy="437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55852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136" y="775705"/>
            <a:ext cx="5204990" cy="748295"/>
          </a:xfrm>
        </p:spPr>
        <p:txBody>
          <a:bodyPr>
            <a:noAutofit/>
          </a:bodyPr>
          <a:lstStyle/>
          <a:p>
            <a:pPr algn="ctr"/>
            <a:r>
              <a:rPr lang="en-IN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TO PREPARE SPROUTED SEEDS?</a:t>
            </a:r>
            <a:endParaRPr lang="en-IN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usercontent2.hubstatic.com/13755577_f102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/>
          <a:stretch/>
        </p:blipFill>
        <p:spPr bwMode="auto">
          <a:xfrm>
            <a:off x="3270227" y="1676401"/>
            <a:ext cx="2574550" cy="19678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s://usercontent1.hubstatic.com/13755578_f1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1" y="1679813"/>
            <a:ext cx="2462875" cy="1964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usercontent2.hubstatic.com/13755579_f10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50" y="4038600"/>
            <a:ext cx="2803150" cy="195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Step 4: The nutritious black gram sprouts is ready to be consumed 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886" y="4038600"/>
            <a:ext cx="2381480" cy="1955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625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1676401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Watch </a:t>
            </a:r>
            <a:r>
              <a:rPr lang="en-US" dirty="0" smtClean="0">
                <a:solidFill>
                  <a:srgbClr val="FF0000"/>
                </a:solidFill>
              </a:rPr>
              <a:t>the given </a:t>
            </a:r>
            <a:r>
              <a:rPr lang="en-US" dirty="0">
                <a:solidFill>
                  <a:srgbClr val="FF0000"/>
                </a:solidFill>
              </a:rPr>
              <a:t>link and grow your own sprouts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prstClr val="black"/>
              </a:solidFill>
              <a:hlinkClick r:id="rId7"/>
            </a:endParaRPr>
          </a:p>
          <a:p>
            <a:pPr lvl="0"/>
            <a:endParaRPr lang="en-US" dirty="0">
              <a:solidFill>
                <a:prstClr val="black"/>
              </a:solidFill>
              <a:hlinkClick r:id="rId7"/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  <a:hlinkClick r:id="rId7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7"/>
              </a:rPr>
              <a:t>://</a:t>
            </a:r>
            <a:r>
              <a:rPr lang="en-US" dirty="0" smtClean="0">
                <a:solidFill>
                  <a:prstClr val="black"/>
                </a:solidFill>
                <a:hlinkClick r:id="rId7"/>
              </a:rPr>
              <a:t>www.youtube.com/watch?v=oRKbFP7KUIQ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625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04800" y="1676400"/>
            <a:ext cx="868680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Which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food are more nutritious sprouts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pulses. Why?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Why do you think we need food?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What are the two main sources of food?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How do seeds sprout?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Conduct an experiment at home under parental supervision to understand the process of sprouting.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You can also visit the following sites for more information</a:t>
            </a:r>
          </a:p>
          <a:p>
            <a:pPr lvl="0"/>
            <a:r>
              <a:rPr lang="en-US" dirty="0">
                <a:solidFill>
                  <a:prstClr val="black"/>
                </a:solidFill>
                <a:hlinkClick r:id="rId3"/>
              </a:rPr>
              <a:t>https://www.youtube.com/watch?v=rGMHMXisTvY</a:t>
            </a:r>
            <a:endParaRPr lang="en-US" dirty="0">
              <a:solidFill>
                <a:prstClr val="black"/>
              </a:solidFill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95600" y="775705"/>
            <a:ext cx="5302526" cy="748295"/>
          </a:xfrm>
        </p:spPr>
        <p:txBody>
          <a:bodyPr>
            <a:noAutofit/>
          </a:bodyPr>
          <a:lstStyle/>
          <a:p>
            <a:pPr algn="ctr"/>
            <a:r>
              <a:rPr lang="en-IN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 FOR REFLECTION</a:t>
            </a:r>
            <a:endParaRPr lang="en-IN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sk A Doubt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2333"/>
          <a:stretch/>
        </p:blipFill>
        <p:spPr bwMode="auto">
          <a:xfrm>
            <a:off x="6400800" y="2286000"/>
            <a:ext cx="2743200" cy="20791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14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orthsuburbanpediatrics.com/wp-content/uploads/2014/09/thankyou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26728" cy="50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625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43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0" y="1546086"/>
            <a:ext cx="3733800" cy="5254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838200"/>
            <a:ext cx="6400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BOOK PRESCRIBED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434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SCIENCE SUCCESS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entails: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Chemistry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total 16 Chapters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7" y="48062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38495"/>
              </p:ext>
            </p:extLst>
          </p:nvPr>
        </p:nvGraphicFramePr>
        <p:xfrm>
          <a:off x="304800" y="687479"/>
          <a:ext cx="8534401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8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7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4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CHAPTER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Food: Where Does it Come From?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Biology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Components of Food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Biology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Fiber to Fabric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Sorting Materials into Groups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Separation of Substances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Changes Around Us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Getting to Know Plants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Biology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Body Movements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Biology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The Living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Organisms &amp; their Surroundings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Biology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Motion &amp; Measurement of Distances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Physics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Light, Shadows &amp; Reflections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Physics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Electricity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Circuits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Physics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Fun with Magnets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Physics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Water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Biology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Air Around Us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Chemistry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613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Garbage in,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Garbage out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Biology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9548" y="-50224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SYLLABUS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0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000"/>
    </mc:Choice>
    <mc:Fallback xmlns="">
      <p:transition advTm="1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4636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8001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  <a:latin typeface="Tw Cen MT" panose="020B0602020104020603" pitchFamily="34" charset="0"/>
                <a:cs typeface="Times New Roman" pitchFamily="18" charset="0"/>
              </a:rPr>
              <a:t>SYLLABUS</a:t>
            </a:r>
            <a:r>
              <a:rPr lang="en-US" sz="3600" b="1" dirty="0" smtClean="0">
                <a:solidFill>
                  <a:srgbClr val="0070C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  <a:latin typeface="Tw Cen MT" panose="020B0602020104020603" pitchFamily="34" charset="0"/>
                <a:cs typeface="Times New Roman" pitchFamily="18" charset="0"/>
              </a:rPr>
              <a:t>(APRIL-MAY)</a:t>
            </a:r>
            <a:endParaRPr lang="en-US" sz="3600" b="1" dirty="0">
              <a:latin typeface="Tw Cen MT" panose="020B0602020104020603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w Cen MT" panose="020B0602020104020603" pitchFamily="34" charset="0"/>
                <a:cs typeface="Times New Roman" pitchFamily="18" charset="0"/>
              </a:rPr>
              <a:t>Chapter-1	 Food: Where Does it   Come From?    (BIOLOGY)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w Cen MT" panose="020B0602020104020603" pitchFamily="34" charset="0"/>
                <a:cs typeface="Times New Roman" pitchFamily="18" charset="0"/>
              </a:rPr>
              <a:t>Chapter-3	Fibre to Fabric                                    (CHEMISTRY)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w Cen MT" panose="020B0602020104020603" pitchFamily="34" charset="0"/>
                <a:cs typeface="Times New Roman" pitchFamily="18" charset="0"/>
              </a:rPr>
              <a:t>Chapter-11  Light, Shadows and </a:t>
            </a:r>
            <a:r>
              <a:rPr lang="en-US" sz="2400" b="1" dirty="0" smtClean="0">
                <a:latin typeface="Tw Cen MT" panose="020B0602020104020603" pitchFamily="34" charset="0"/>
                <a:cs typeface="Times New Roman" pitchFamily="18" charset="0"/>
              </a:rPr>
              <a:t>Reflection            (</a:t>
            </a:r>
            <a:r>
              <a:rPr lang="en-US" sz="2400" b="1" dirty="0">
                <a:latin typeface="Tw Cen MT" panose="020B0602020104020603" pitchFamily="34" charset="0"/>
                <a:cs typeface="Times New Roman" pitchFamily="18" charset="0"/>
              </a:rPr>
              <a:t>PHYSICS</a:t>
            </a:r>
            <a:r>
              <a:rPr lang="en-US" sz="2400" b="1" dirty="0">
                <a:latin typeface="Tw Cen MT" panose="020B0602020104020603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urriculum clipart syllabus, Picture #856364 curriculum clipar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743200" cy="24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17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8742"/>
            <a:ext cx="3806825" cy="81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4 Brilliant Ideas You Should Steal From the Food Industry | Inc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" y="1371600"/>
            <a:ext cx="835533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953000"/>
            <a:ext cx="8458200" cy="16002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CHAPTER-1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FOOD WHERE DOES IT COME FROM?</a:t>
            </a:r>
            <a:endParaRPr 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/>
    </mc:Choice>
    <mc:Fallback xmlns="">
      <p:transition advTm="14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39261"/>
            <a:ext cx="6248400" cy="1600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WHAT IS FOOD?</a:t>
            </a:r>
            <a:endParaRPr lang="en-US" sz="6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175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ny </a:t>
            </a:r>
            <a:r>
              <a:rPr lang="en-US" dirty="0"/>
              <a:t>nourishing substance that is eaten, drunk, or otherwise taken into the body to sustain </a:t>
            </a:r>
            <a:r>
              <a:rPr lang="en-US" dirty="0" smtClean="0"/>
              <a:t>life, is called food.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ood, Health &amp; Nutrition - IFT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71799"/>
            <a:ext cx="8098021" cy="37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2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990601"/>
            <a:ext cx="6858000" cy="74886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Why do we need </a:t>
            </a:r>
            <a:r>
              <a:rPr lang="en-US" sz="6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Food?</a:t>
            </a:r>
            <a:r>
              <a:rPr lang="en-US" sz="6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/>
            </a:r>
            <a:br>
              <a:rPr lang="en-US" sz="6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endParaRPr lang="en-US" sz="60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9300"/>
            <a:ext cx="8382000" cy="4229100"/>
          </a:xfrm>
        </p:spPr>
        <p:txBody>
          <a:bodyPr>
            <a:normAutofit fontScale="47500" lnSpcReduction="20000"/>
          </a:bodyPr>
          <a:lstStyle/>
          <a:p>
            <a:r>
              <a:rPr lang="en-US" sz="7000" dirty="0" smtClean="0"/>
              <a:t>We </a:t>
            </a:r>
            <a:r>
              <a:rPr lang="en-US" sz="7000" dirty="0"/>
              <a:t>know that all living things be it plants and animals need food and water to live on.</a:t>
            </a:r>
          </a:p>
          <a:p>
            <a:r>
              <a:rPr lang="en-US" sz="7000" dirty="0"/>
              <a:t>We need food because food gives us energy.</a:t>
            </a:r>
          </a:p>
          <a:p>
            <a:r>
              <a:rPr lang="en-US" sz="7000" dirty="0"/>
              <a:t>Food we eat gives our body essential nutrients to help us grow and heal when we are injured or we are ill.</a:t>
            </a:r>
          </a:p>
          <a:p>
            <a:r>
              <a:rPr lang="en-US" sz="7000" dirty="0"/>
              <a:t>Thus food keeps us </a:t>
            </a:r>
            <a:r>
              <a:rPr lang="en-US" sz="7000" dirty="0" smtClean="0"/>
              <a:t>healthy </a:t>
            </a:r>
            <a:r>
              <a:rPr lang="en-US" sz="7000" dirty="0"/>
              <a:t>and provide us essential nutrients to fight diseases.</a:t>
            </a:r>
          </a:p>
          <a:p>
            <a:pPr marL="0" indent="0"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52400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8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04922" y="903713"/>
            <a:ext cx="2846554" cy="7441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FOOD</a:t>
            </a: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6117648" y="-309130"/>
            <a:ext cx="415637" cy="401608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4" name="Elbow Connector 13"/>
          <p:cNvCxnSpPr/>
          <p:nvPr/>
        </p:nvCxnSpPr>
        <p:spPr>
          <a:xfrm rot="10800000">
            <a:off x="649432" y="1885950"/>
            <a:ext cx="3673187" cy="1039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4237" y="1917123"/>
            <a:ext cx="0" cy="540327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22619" y="1896341"/>
            <a:ext cx="0" cy="467591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33510" y="1885950"/>
            <a:ext cx="0" cy="571501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5" name="Rectangle 24"/>
          <p:cNvSpPr/>
          <p:nvPr/>
        </p:nvSpPr>
        <p:spPr>
          <a:xfrm>
            <a:off x="322118" y="2447059"/>
            <a:ext cx="1579418" cy="4364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PROVIDES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26428" y="2384714"/>
            <a:ext cx="1579418" cy="4364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</a:rPr>
              <a:t>PREVENTS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98326" y="2363932"/>
            <a:ext cx="1579418" cy="436418"/>
          </a:xfrm>
          <a:prstGeom prst="rect">
            <a:avLst/>
          </a:prstGeom>
          <a:solidFill>
            <a:schemeClr val="accent4"/>
          </a:solidFill>
          <a:ln cmpd="sng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</a:rPr>
              <a:t>CONTAINS</a:t>
            </a:r>
          </a:p>
        </p:txBody>
      </p:sp>
      <p:sp>
        <p:nvSpPr>
          <p:cNvPr id="29" name="Flowchart: Decision 28"/>
          <p:cNvSpPr/>
          <p:nvPr/>
        </p:nvSpPr>
        <p:spPr>
          <a:xfrm>
            <a:off x="103910" y="3551730"/>
            <a:ext cx="2944089" cy="1005164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NUTRITION</a:t>
            </a:r>
          </a:p>
        </p:txBody>
      </p:sp>
      <p:sp>
        <p:nvSpPr>
          <p:cNvPr id="30" name="Rounded Rectangular Callout 29"/>
          <p:cNvSpPr/>
          <p:nvPr/>
        </p:nvSpPr>
        <p:spPr>
          <a:xfrm>
            <a:off x="380968" y="4878853"/>
            <a:ext cx="1091045" cy="457200"/>
          </a:xfrm>
          <a:prstGeom prst="wedgeRoundRectCallou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1596736" y="5334000"/>
            <a:ext cx="1091045" cy="457200"/>
          </a:xfrm>
          <a:prstGeom prst="wedgeRoundRectCallou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REPAIR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3214028" y="5562600"/>
            <a:ext cx="1498022" cy="467912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42" name="12-Point Star 41"/>
          <p:cNvSpPr/>
          <p:nvPr/>
        </p:nvSpPr>
        <p:spPr>
          <a:xfrm>
            <a:off x="1375897" y="2726474"/>
            <a:ext cx="2852302" cy="857570"/>
          </a:xfrm>
          <a:prstGeom prst="star12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STARVATION</a:t>
            </a:r>
          </a:p>
        </p:txBody>
      </p:sp>
      <p:sp>
        <p:nvSpPr>
          <p:cNvPr id="43" name="12-Point Star 42"/>
          <p:cNvSpPr/>
          <p:nvPr/>
        </p:nvSpPr>
        <p:spPr>
          <a:xfrm>
            <a:off x="3466990" y="2964006"/>
            <a:ext cx="3985131" cy="1212819"/>
          </a:xfrm>
          <a:prstGeom prst="star12">
            <a:avLst/>
          </a:prstGeom>
          <a:solidFill>
            <a:srgbClr val="FF00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MALNUTRITION</a:t>
            </a:r>
          </a:p>
        </p:txBody>
      </p:sp>
      <p:sp>
        <p:nvSpPr>
          <p:cNvPr id="44" name="Flowchart: Multidocument 43"/>
          <p:cNvSpPr/>
          <p:nvPr/>
        </p:nvSpPr>
        <p:spPr>
          <a:xfrm>
            <a:off x="7322234" y="2987384"/>
            <a:ext cx="1655510" cy="634167"/>
          </a:xfrm>
          <a:prstGeom prst="flowChartMultidocumen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CAROHYDRATES</a:t>
            </a:r>
          </a:p>
        </p:txBody>
      </p:sp>
      <p:sp>
        <p:nvSpPr>
          <p:cNvPr id="45" name="Flowchart: Multidocument 44"/>
          <p:cNvSpPr/>
          <p:nvPr/>
        </p:nvSpPr>
        <p:spPr>
          <a:xfrm>
            <a:off x="7741225" y="3621552"/>
            <a:ext cx="1184569" cy="415316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FATS</a:t>
            </a:r>
          </a:p>
        </p:txBody>
      </p:sp>
      <p:sp>
        <p:nvSpPr>
          <p:cNvPr id="46" name="Flowchart: Multidocument 45"/>
          <p:cNvSpPr/>
          <p:nvPr/>
        </p:nvSpPr>
        <p:spPr>
          <a:xfrm>
            <a:off x="7793175" y="4176826"/>
            <a:ext cx="1184569" cy="494209"/>
          </a:xfrm>
          <a:prstGeom prst="flowChartMultidocumen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PROTIENS</a:t>
            </a:r>
          </a:p>
        </p:txBody>
      </p:sp>
      <p:sp>
        <p:nvSpPr>
          <p:cNvPr id="47" name="Flowchart: Multidocument 46"/>
          <p:cNvSpPr/>
          <p:nvPr/>
        </p:nvSpPr>
        <p:spPr>
          <a:xfrm>
            <a:off x="6509825" y="4810993"/>
            <a:ext cx="2467919" cy="804653"/>
          </a:xfrm>
          <a:prstGeom prst="flowChartMultidocument">
            <a:avLst/>
          </a:prstGeom>
          <a:solidFill>
            <a:srgbClr val="7030A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MINERALS AND VITAMINS</a:t>
            </a:r>
          </a:p>
        </p:txBody>
      </p:sp>
      <p:cxnSp>
        <p:nvCxnSpPr>
          <p:cNvPr id="59" name="Curved Connector 58"/>
          <p:cNvCxnSpPr>
            <a:stCxn id="26" idx="2"/>
          </p:cNvCxnSpPr>
          <p:nvPr/>
        </p:nvCxnSpPr>
        <p:spPr>
          <a:xfrm rot="5400000">
            <a:off x="4047260" y="2618508"/>
            <a:ext cx="166253" cy="57150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urved Connector 60"/>
          <p:cNvCxnSpPr>
            <a:stCxn id="26" idx="3"/>
            <a:endCxn id="43" idx="10"/>
          </p:cNvCxnSpPr>
          <p:nvPr/>
        </p:nvCxnSpPr>
        <p:spPr>
          <a:xfrm>
            <a:off x="5205846" y="2602923"/>
            <a:ext cx="253710" cy="361083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22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4182" y="217741"/>
            <a:ext cx="5527967" cy="639442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IMPORTANCE OF FOOD</a:t>
            </a:r>
            <a:endParaRPr lang="en-US" sz="4000" b="1" u="sng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6" name="Curved Connector 5"/>
          <p:cNvCxnSpPr>
            <a:stCxn id="29" idx="2"/>
          </p:cNvCxnSpPr>
          <p:nvPr/>
        </p:nvCxnSpPr>
        <p:spPr>
          <a:xfrm rot="5400000">
            <a:off x="1007999" y="4310896"/>
            <a:ext cx="321959" cy="813955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stCxn id="29" idx="2"/>
            <a:endCxn id="31" idx="0"/>
          </p:cNvCxnSpPr>
          <p:nvPr/>
        </p:nvCxnSpPr>
        <p:spPr>
          <a:xfrm rot="16200000" flipH="1">
            <a:off x="1470554" y="4662295"/>
            <a:ext cx="777106" cy="566304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9" idx="2"/>
          </p:cNvCxnSpPr>
          <p:nvPr/>
        </p:nvCxnSpPr>
        <p:spPr>
          <a:xfrm>
            <a:off x="1575955" y="4556894"/>
            <a:ext cx="2268681" cy="929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537570" y="2990143"/>
            <a:ext cx="738074" cy="52474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21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Explanation of the above slide</a:t>
            </a:r>
          </a:p>
          <a:p>
            <a:pPr marL="0" indent="0">
              <a:buNone/>
            </a:pPr>
            <a:r>
              <a:rPr lang="en-US" dirty="0" smtClean="0"/>
              <a:t>1.food provide us nutrition which helps us to grow, repair our worn out tissues and gives us energy. </a:t>
            </a:r>
          </a:p>
          <a:p>
            <a:pPr marL="0" indent="0">
              <a:buNone/>
            </a:pPr>
            <a:r>
              <a:rPr lang="en-US" dirty="0" smtClean="0"/>
              <a:t>2. Food also prevents starvation(hunger) and malnutrition(</a:t>
            </a:r>
            <a:r>
              <a:rPr lang="en-US" dirty="0"/>
              <a:t>lack of proper nutrition, caused by not having enough to </a:t>
            </a:r>
            <a:r>
              <a:rPr lang="en-US" dirty="0" smtClean="0"/>
              <a:t>eat).</a:t>
            </a:r>
          </a:p>
          <a:p>
            <a:pPr marL="0" indent="0">
              <a:buNone/>
            </a:pPr>
            <a:r>
              <a:rPr lang="en-US" dirty="0" smtClean="0"/>
              <a:t>3. Food contains nutrients like carbohydrates, fats,protiens</a:t>
            </a:r>
            <a:r>
              <a:rPr lang="en-US" dirty="0"/>
              <a:t> </a:t>
            </a:r>
            <a:r>
              <a:rPr lang="en-US" dirty="0" smtClean="0"/>
              <a:t>vitamins and minerals. </a:t>
            </a:r>
          </a:p>
        </p:txBody>
      </p:sp>
      <p:pic>
        <p:nvPicPr>
          <p:cNvPr id="4" name="Picture 4" descr="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22"/>
            <a:ext cx="28407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1500</TotalTime>
  <Words>645</Words>
  <Application>Microsoft Office PowerPoint</Application>
  <PresentationFormat>On-screen Show (4:3)</PresentationFormat>
  <Paragraphs>136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FOOD?</vt:lpstr>
      <vt:lpstr>Why do we need Food? </vt:lpstr>
      <vt:lpstr>IMPORTANCE OF FOOD</vt:lpstr>
      <vt:lpstr>PowerPoint Presentation</vt:lpstr>
      <vt:lpstr>SOURCES OF FOOD</vt:lpstr>
      <vt:lpstr>PLANT PARTS AS FOOD </vt:lpstr>
      <vt:lpstr>ANIMAL PRODUCTS AS FOOD</vt:lpstr>
      <vt:lpstr>SPROUTS</vt:lpstr>
      <vt:lpstr>HOW TO PREPARE SPROUTED SEEDS?</vt:lpstr>
      <vt:lpstr>QUESTIONS FOR REFLECTION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 IN PLANTS</dc:title>
  <dc:creator>abc</dc:creator>
  <cp:lastModifiedBy>shivangini saxena</cp:lastModifiedBy>
  <cp:revision>127</cp:revision>
  <dcterms:created xsi:type="dcterms:W3CDTF">2016-01-14T14:27:17Z</dcterms:created>
  <dcterms:modified xsi:type="dcterms:W3CDTF">2020-04-12T19:18:28Z</dcterms:modified>
</cp:coreProperties>
</file>