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333" r:id="rId3"/>
    <p:sldId id="262" r:id="rId4"/>
    <p:sldId id="331" r:id="rId5"/>
    <p:sldId id="332" r:id="rId6"/>
    <p:sldId id="263" r:id="rId7"/>
    <p:sldId id="329" r:id="rId8"/>
    <p:sldId id="330" r:id="rId9"/>
    <p:sldId id="264" r:id="rId10"/>
    <p:sldId id="327" r:id="rId11"/>
    <p:sldId id="328" r:id="rId12"/>
    <p:sldId id="265" r:id="rId13"/>
    <p:sldId id="325" r:id="rId14"/>
    <p:sldId id="326" r:id="rId15"/>
    <p:sldId id="267" r:id="rId16"/>
    <p:sldId id="323" r:id="rId17"/>
    <p:sldId id="324" r:id="rId18"/>
    <p:sldId id="269" r:id="rId19"/>
    <p:sldId id="321" r:id="rId20"/>
    <p:sldId id="322" r:id="rId21"/>
    <p:sldId id="270" r:id="rId22"/>
    <p:sldId id="319" r:id="rId23"/>
    <p:sldId id="320" r:id="rId24"/>
    <p:sldId id="271" r:id="rId25"/>
    <p:sldId id="315" r:id="rId26"/>
    <p:sldId id="316" r:id="rId27"/>
    <p:sldId id="273" r:id="rId28"/>
    <p:sldId id="317" r:id="rId29"/>
    <p:sldId id="318" r:id="rId30"/>
    <p:sldId id="272" r:id="rId31"/>
    <p:sldId id="313" r:id="rId32"/>
    <p:sldId id="314" r:id="rId33"/>
    <p:sldId id="274" r:id="rId34"/>
    <p:sldId id="311" r:id="rId35"/>
    <p:sldId id="312" r:id="rId36"/>
    <p:sldId id="275" r:id="rId37"/>
    <p:sldId id="309" r:id="rId38"/>
    <p:sldId id="310" r:id="rId39"/>
    <p:sldId id="268" r:id="rId40"/>
    <p:sldId id="307" r:id="rId41"/>
    <p:sldId id="308" r:id="rId42"/>
    <p:sldId id="276" r:id="rId43"/>
    <p:sldId id="305" r:id="rId44"/>
    <p:sldId id="306" r:id="rId45"/>
    <p:sldId id="278" r:id="rId46"/>
    <p:sldId id="303" r:id="rId47"/>
    <p:sldId id="304" r:id="rId48"/>
    <p:sldId id="277" r:id="rId49"/>
    <p:sldId id="301" r:id="rId50"/>
    <p:sldId id="302" r:id="rId51"/>
    <p:sldId id="279" r:id="rId52"/>
    <p:sldId id="299" r:id="rId53"/>
    <p:sldId id="300" r:id="rId54"/>
    <p:sldId id="280" r:id="rId55"/>
    <p:sldId id="297" r:id="rId56"/>
    <p:sldId id="298" r:id="rId57"/>
    <p:sldId id="281" r:id="rId58"/>
    <p:sldId id="295" r:id="rId59"/>
    <p:sldId id="296" r:id="rId60"/>
    <p:sldId id="282" r:id="rId61"/>
    <p:sldId id="293" r:id="rId62"/>
    <p:sldId id="294" r:id="rId63"/>
    <p:sldId id="283" r:id="rId64"/>
    <p:sldId id="291" r:id="rId65"/>
    <p:sldId id="292" r:id="rId66"/>
    <p:sldId id="284" r:id="rId67"/>
    <p:sldId id="289" r:id="rId68"/>
    <p:sldId id="290" r:id="rId69"/>
    <p:sldId id="285" r:id="rId70"/>
    <p:sldId id="287" r:id="rId71"/>
    <p:sldId id="261" r:id="rId72"/>
    <p:sldId id="286" r:id="rId73"/>
    <p:sldId id="260" r:id="rId74"/>
    <p:sldId id="288" r:id="rId7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7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4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2"/>
            <a:ext cx="8675370" cy="1700212"/>
          </a:xfrm>
        </p:spPr>
        <p:txBody>
          <a:bodyPr/>
          <a:lstStyle>
            <a:lvl1pPr marL="0" indent="0">
              <a:buNone/>
              <a:defRPr sz="2640"/>
            </a:lvl1pPr>
            <a:lvl2pPr marL="502920" indent="0">
              <a:buNone/>
              <a:defRPr sz="2200"/>
            </a:lvl2pPr>
            <a:lvl3pPr marL="1005840" indent="0">
              <a:buNone/>
              <a:defRPr sz="198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2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62" y="1905318"/>
            <a:ext cx="4255611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2" y="2839085"/>
            <a:ext cx="4255611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567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56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2" y="518160"/>
            <a:ext cx="3244533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67" y="1119082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262" y="2331720"/>
            <a:ext cx="3244533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2" y="518160"/>
            <a:ext cx="3244533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567" y="1119082"/>
            <a:ext cx="5092065" cy="5523442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262" y="2331720"/>
            <a:ext cx="3244533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77922"/>
            <a:ext cx="23469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/>
            </a:lvl1pPr>
          </a:lstStyle>
          <a:p>
            <a:fld id="{4BA37780-5F77-4FDA-AA8D-75775504A99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77922"/>
            <a:ext cx="23469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fld id="{D12DA862-C9F0-4360-BF17-DEDDF209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7190" indent="-377190" algn="l" rtl="0" eaLnBrk="1" fontAlgn="base" hangingPunct="1">
        <a:spcBef>
          <a:spcPct val="20000"/>
        </a:spcBef>
        <a:spcAft>
          <a:spcPct val="0"/>
        </a:spcAft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1" fontAlgn="base" hangingPunct="1">
        <a:spcBef>
          <a:spcPct val="20000"/>
        </a:spcBef>
        <a:spcAft>
          <a:spcPct val="0"/>
        </a:spcAft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rtl="0" eaLnBrk="1" fontAlgn="base" hangingPunct="1">
        <a:spcBef>
          <a:spcPct val="20000"/>
        </a:spcBef>
        <a:spcAft>
          <a:spcPct val="0"/>
        </a:spcAft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rtl="0" eaLnBrk="1" fontAlgn="base" hangingPunct="1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E6A482-1BCA-4350-8FC1-A596B5A5C111}"/>
              </a:ext>
            </a:extLst>
          </p:cNvPr>
          <p:cNvSpPr txBox="1"/>
          <p:nvPr/>
        </p:nvSpPr>
        <p:spPr>
          <a:xfrm>
            <a:off x="1429898" y="2965171"/>
            <a:ext cx="742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Common, Proper and Collective Nouns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6917E-F007-4E6E-9DE5-2CF77ABC5B62}"/>
              </a:ext>
            </a:extLst>
          </p:cNvPr>
          <p:cNvSpPr txBox="1"/>
          <p:nvPr/>
        </p:nvSpPr>
        <p:spPr>
          <a:xfrm>
            <a:off x="-95371" y="2642006"/>
            <a:ext cx="86528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CFFFF"/>
                </a:solidFill>
                <a:latin typeface="Tw Cen MT" panose="020B0602020104020603" pitchFamily="34" charset="0"/>
              </a:rPr>
              <a:t>                      </a:t>
            </a:r>
          </a:p>
          <a:p>
            <a:r>
              <a:rPr lang="en-US" sz="6000" dirty="0">
                <a:solidFill>
                  <a:srgbClr val="CCFFFF"/>
                </a:solidFill>
                <a:latin typeface="Tw Cen MT" panose="020B0602020104020603" pitchFamily="34" charset="0"/>
              </a:rPr>
              <a:t>         Interactive Worksheet</a:t>
            </a:r>
          </a:p>
          <a:p>
            <a:endParaRPr lang="en-US" sz="6000" dirty="0">
              <a:solidFill>
                <a:srgbClr val="CCFFFF"/>
              </a:solidFill>
              <a:latin typeface="KG Primary Whimsy" panose="02000506000000020003" pitchFamily="2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w Cen MT" panose="020B0602020104020603" pitchFamily="34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197610" y="3468433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114530" y="1773492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0"/>
              </a:rPr>
              <a:t>Way to go!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1446212" y="1795938"/>
            <a:ext cx="716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 Common Noun begins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with a (or an) ________ letter.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977351" y="4380574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a.  lowercase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045930" y="5053132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b.  uppercase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07442" y="3645414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0"/>
              </a:rPr>
              <a:t>Terrific!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31720" y="1526961"/>
            <a:ext cx="5928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 Collective Noun is a noun that represents :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327747" y="3589064"/>
            <a:ext cx="7214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    a.</a:t>
            </a:r>
            <a:r>
              <a:rPr lang="en-GB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a number of people or things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737045" y="509977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One person or thing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032101" y="451752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88067" y="3398246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Wonderful!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72827" y="38297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446020" y="1211486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Common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808759" y="306716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Rita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534438" y="421882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  b.  girl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808759" y="542817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c. 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Kunal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1622322" y="1770542"/>
            <a:ext cx="6813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w Cen MT" panose="020B0602020104020603" pitchFamily="34" charset="0"/>
              </a:rPr>
              <a:t>The Interactive Worksheet works only in </a:t>
            </a:r>
            <a:r>
              <a:rPr lang="en-US" sz="4800" b="1" dirty="0">
                <a:solidFill>
                  <a:srgbClr val="FFFFFF"/>
                </a:solidFill>
                <a:latin typeface="Tw Cen MT" panose="020B0602020104020603" pitchFamily="34" charset="0"/>
              </a:rPr>
              <a:t>Slide Show</a:t>
            </a:r>
            <a:endParaRPr lang="en-US" sz="28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FE6A2-DE28-4C06-9398-2BEE820B1D43}"/>
              </a:ext>
            </a:extLst>
          </p:cNvPr>
          <p:cNvSpPr txBox="1"/>
          <p:nvPr/>
        </p:nvSpPr>
        <p:spPr>
          <a:xfrm>
            <a:off x="1750143" y="3775587"/>
            <a:ext cx="6685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w Cen MT" panose="020B0602020104020603" pitchFamily="34" charset="0"/>
              </a:rPr>
              <a:t>Begin the Interactive Worksheet by clicking –</a:t>
            </a:r>
          </a:p>
          <a:p>
            <a:r>
              <a:rPr lang="en-US" sz="2400" b="1" dirty="0">
                <a:solidFill>
                  <a:srgbClr val="FFFFFF"/>
                </a:solidFill>
                <a:latin typeface="Tw Cen MT" panose="020B0602020104020603" pitchFamily="34" charset="0"/>
              </a:rPr>
              <a:t>    SLIDE SHOW&gt;From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w Cen MT" panose="020B0602020104020603" pitchFamily="34" charset="0"/>
              </a:rPr>
              <a:t>For Answers - </a:t>
            </a:r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</a:rPr>
              <a:t>click the cursor on the option of your choice.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6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You’ve got it!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446020" y="1211486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Collective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808759" y="306716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Kyle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151658" y="421882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Mathew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808759" y="542817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  c.  swarm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Hurray!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0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714624" y="1478304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Common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042949" y="3103650"/>
            <a:ext cx="61036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park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151658" y="421882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Panchsheel</a:t>
            </a:r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Park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042949" y="519784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Noida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0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Fantastic!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703194" y="1445075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Proper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645843" y="301473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  a.   cereal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140228" y="4152367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breakfast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977351" y="525677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Mcdonald’s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Marvelous!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0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274286" y="1687987"/>
            <a:ext cx="6103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 Common Noun is a Noun that names _____ person, place or thing.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944694" y="437575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a.  a specific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344221" y="5134631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b.  any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446020" y="1211486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Proper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563014" y="326147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fruit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694458" y="431598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basket 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140229" y="537048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Mr. Sharma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Way to go!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446020" y="1211486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Proper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883054" y="308689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book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883054" y="427141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Alice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997354" y="5455932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movie</a:t>
            </a:r>
          </a:p>
        </p:txBody>
      </p:sp>
    </p:spTree>
    <p:extLst>
      <p:ext uri="{BB962C8B-B14F-4D97-AF65-F5344CB8AC3E}">
        <p14:creationId xmlns:p14="http://schemas.microsoft.com/office/powerpoint/2010/main" val="147467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2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Really great!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4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791816" y="1220797"/>
            <a:ext cx="497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Which word is a Common Noun?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321204" y="3227940"/>
            <a:ext cx="6103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Hershey Bar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665884" y="437695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gum 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665884" y="541974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Mars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4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9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Perfect!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0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20289" y="1334273"/>
            <a:ext cx="582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Proper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183109" y="3815433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Gabriel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045930" y="473423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eggs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726832" y="5457087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grocery store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23115" y="2176141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Gabriel will buy eggs from the grocery store.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w Cen MT" panose="020B0602020104020603" pitchFamily="34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114530" y="3655246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4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0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114530" y="1085433"/>
            <a:ext cx="58293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Making progress!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8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20289" y="1334273"/>
            <a:ext cx="582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   Find the Proper Noun in the sentence</a:t>
            </a:r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668740" y="355493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they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114510" y="450915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Mumbai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251690" y="543248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tomorrow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51690" y="1954390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They will go to Mumbai tomorrow.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8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Wonderful!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0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20289" y="1334273"/>
            <a:ext cx="582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Collective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114510" y="3425507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park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977331" y="438350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Sia</a:t>
            </a:r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  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465030" y="521853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murder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51690" y="1954390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CFFFF"/>
                </a:solidFill>
                <a:latin typeface="KG Primary Whimsy" panose="02000506000000020003" pitchFamily="2" charset="0"/>
              </a:rPr>
              <a:t>Sia</a:t>
            </a:r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  saw a murder of crows in the park.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9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1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Terrific!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20289" y="1334273"/>
            <a:ext cx="582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Proper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485860" y="3510653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girl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485985" y="447826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Marina Beach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851620" y="543248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51690" y="1954390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The girl went to Marina Beach with her mother.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2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0"/>
              </a:rPr>
              <a:t>Good work!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56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Super!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20289" y="1334273"/>
            <a:ext cx="582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Common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717424" y="352405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Shelly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045930" y="4358364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ice cream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520003" y="509371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Baskin Robbins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51690" y="1954390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Shelly will go to Baskin Robbins for an ice cream.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05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7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114530" y="1257602"/>
            <a:ext cx="58293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Keep up the great thinking!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1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0" y="1413576"/>
            <a:ext cx="582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90000"/>
                  </a:schemeClr>
                </a:solidFill>
                <a:latin typeface="KG Primary Whimsy" panose="02000506000000020003" pitchFamily="2" charset="0"/>
              </a:rPr>
              <a:t>Find the Collective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916110" y="3374957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 field trip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586117" y="428292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 class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751114" y="5141747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Primary Whimsy" panose="02000506000000020003" pitchFamily="2" charset="0"/>
              </a:rPr>
              <a:t>c.  museum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320289" y="1998351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KG Primary Whimsy" panose="02000506000000020003" pitchFamily="2" charset="0"/>
              </a:rPr>
              <a:t>Our class took a field trip to the natural history museum.</a:t>
            </a:r>
            <a:endParaRPr lang="en-US" sz="40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2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3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Excellent!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27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0" y="1413576"/>
            <a:ext cx="582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Common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753974" y="361459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Krish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800348" y="4537928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Rahul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045929" y="533786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stadium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183109" y="1879482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CFFFF"/>
                </a:solidFill>
                <a:latin typeface="KG Primary Whimsy" panose="02000506000000020003" pitchFamily="2" charset="0"/>
              </a:rPr>
              <a:t>Krish</a:t>
            </a:r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 and </a:t>
            </a:r>
            <a:r>
              <a:rPr lang="en-US" sz="4800" dirty="0" err="1">
                <a:solidFill>
                  <a:srgbClr val="CCFFFF"/>
                </a:solidFill>
                <a:latin typeface="KG Primary Whimsy" panose="02000506000000020003" pitchFamily="2" charset="0"/>
              </a:rPr>
              <a:t>Payal</a:t>
            </a:r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 will meet Rahul at the stadium.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1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3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You’ve got it!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12670" y="1376937"/>
            <a:ext cx="5829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 Proper Noun is a Noun that names _____ person, place or thing.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038311" y="4376978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a.  a specific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424901" y="5024557"/>
            <a:ext cx="61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b.  any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524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68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0" y="1413576"/>
            <a:ext cx="582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Common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740259" y="3615774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fish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904850" y="4508754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Goldy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977351" y="5401734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Stripes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179209" y="1866771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My pet fish are named </a:t>
            </a:r>
            <a:r>
              <a:rPr lang="en-US" sz="4800" dirty="0" err="1">
                <a:solidFill>
                  <a:srgbClr val="CCFFFF"/>
                </a:solidFill>
                <a:latin typeface="KG Primary Whimsy" panose="02000506000000020003" pitchFamily="2" charset="0"/>
              </a:rPr>
              <a:t>Goldy</a:t>
            </a:r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 and Stripes.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2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Magnificent!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7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0" y="1413576"/>
            <a:ext cx="582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Proper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983227" y="332401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character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793835" y="4308503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Peter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793835" y="5111334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257586" y="1874849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Peter is my </a:t>
            </a:r>
            <a:r>
              <a:rPr lang="en-US" sz="4800" dirty="0" err="1">
                <a:solidFill>
                  <a:srgbClr val="CCFFFF"/>
                </a:solidFill>
                <a:latin typeface="KG Primary Whimsy" panose="02000506000000020003" pitchFamily="2" charset="0"/>
              </a:rPr>
              <a:t>favourite</a:t>
            </a:r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 character in Peter Pan.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3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Good thinking!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1" y="1288172"/>
            <a:ext cx="582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G Primary Whimsy" panose="02000506000000020003" pitchFamily="2" charset="0"/>
              </a:rPr>
              <a:t>Find the Collective Noun in the sentence.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087732" y="320892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Seema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087732" y="4074257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choir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2087732" y="4794640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Tara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1936077" y="1639260"/>
            <a:ext cx="6514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Seema and Tara have joined the choir recently.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6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27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Wonderful!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7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91" y="1288172"/>
            <a:ext cx="582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Choose a Proper Noun for the Common Noun</a:t>
            </a:r>
            <a:r>
              <a:rPr lang="en-US" sz="2800" dirty="0">
                <a:solidFill>
                  <a:schemeClr val="bg1"/>
                </a:solidFill>
                <a:latin typeface="KG Primary Whimsy" panose="02000506000000020003" pitchFamily="2" charset="0"/>
              </a:rPr>
              <a:t> 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224911" y="3392973"/>
            <a:ext cx="6103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The Red Fort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996166" y="422396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Pizza Hut 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996166" y="5029373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</a:t>
            </a:r>
            <a:r>
              <a:rPr lang="en-US" sz="5400" dirty="0" err="1">
                <a:solidFill>
                  <a:schemeClr val="bg1"/>
                </a:solidFill>
                <a:latin typeface="KG Primary Whimsy" panose="02000506000000020003" pitchFamily="2" charset="0"/>
              </a:rPr>
              <a:t>Kidzania</a:t>
            </a:r>
            <a:endParaRPr lang="en-US" sz="5400" dirty="0">
              <a:solidFill>
                <a:schemeClr val="bg1"/>
              </a:solidFill>
              <a:latin typeface="KG Primary Whimsy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019681" y="2159274"/>
            <a:ext cx="65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‘restaurant’</a:t>
            </a:r>
          </a:p>
        </p:txBody>
      </p:sp>
    </p:spTree>
    <p:extLst>
      <p:ext uri="{BB962C8B-B14F-4D97-AF65-F5344CB8AC3E}">
        <p14:creationId xmlns:p14="http://schemas.microsoft.com/office/powerpoint/2010/main" val="25422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w Cen MT" panose="020B0602020104020603" pitchFamily="34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114530" y="3527427"/>
            <a:ext cx="582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10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Marvelous!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79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2362089" y="1227747"/>
            <a:ext cx="582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Primary Whimsy" panose="02000506000000020003" pitchFamily="2" charset="0"/>
              </a:rPr>
              <a:t>Choose a Common Noun for  the Proper Noun 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2224911" y="3070865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a. continent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1656655" y="3870011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b. city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0F9D4531-01F1-4CA9-BC7F-D0E8DE58B183}"/>
              </a:ext>
            </a:extLst>
          </p:cNvPr>
          <p:cNvSpPr txBox="1"/>
          <p:nvPr/>
        </p:nvSpPr>
        <p:spPr>
          <a:xfrm>
            <a:off x="1857445" y="4677413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Primary Whimsy" panose="02000506000000020003" pitchFamily="2" charset="0"/>
              </a:rPr>
              <a:t>c.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927A-AA44-4599-BE9C-DC4B6D713392}"/>
              </a:ext>
            </a:extLst>
          </p:cNvPr>
          <p:cNvSpPr txBox="1"/>
          <p:nvPr/>
        </p:nvSpPr>
        <p:spPr>
          <a:xfrm>
            <a:off x="2019680" y="2231612"/>
            <a:ext cx="65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CFFFF"/>
                </a:solidFill>
                <a:latin typeface="KG Primary Whimsy" panose="02000506000000020003" pitchFamily="2" charset="0"/>
              </a:rPr>
              <a:t>‘Australia’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8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7A9DE-7AF2-4911-82AB-85F608FBC984}"/>
              </a:ext>
            </a:extLst>
          </p:cNvPr>
          <p:cNvSpPr txBox="1"/>
          <p:nvPr/>
        </p:nvSpPr>
        <p:spPr>
          <a:xfrm>
            <a:off x="2053807" y="1763660"/>
            <a:ext cx="582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KG Primary Whimsy" panose="02000506000000020003" pitchFamily="2" charset="0"/>
              </a:rPr>
              <a:t>Try again!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0244161-FD2B-4AD8-9C3A-7A1BAA604C8F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94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KG Primary Whimsy" panose="02000506000000020003" pitchFamily="2" charset="0"/>
              </a:rPr>
              <a:t>Great work!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KG Primary Whimsy" panose="02000506000000020003" pitchFamily="2" charset="0"/>
              </a:rPr>
              <a:t>Click here to go back to the beginning.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A8A91-33B8-4032-888D-E95DA7302709}"/>
              </a:ext>
            </a:extLst>
          </p:cNvPr>
          <p:cNvSpPr txBox="1"/>
          <p:nvPr/>
        </p:nvSpPr>
        <p:spPr>
          <a:xfrm>
            <a:off x="2053807" y="1763660"/>
            <a:ext cx="5829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0"/>
              </a:rPr>
              <a:t>Keep going!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9D16CEE-870B-48DF-A7EC-D4B6411B9259}"/>
              </a:ext>
            </a:extLst>
          </p:cNvPr>
          <p:cNvSpPr txBox="1"/>
          <p:nvPr/>
        </p:nvSpPr>
        <p:spPr>
          <a:xfrm>
            <a:off x="2227107" y="4058369"/>
            <a:ext cx="5829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CFFFF"/>
                </a:solidFill>
                <a:latin typeface="Tw Cen MT" panose="020B0602020104020603" pitchFamily="34" charset="0"/>
              </a:rPr>
              <a:t>Click here to go to the next question.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C6229B-CA4F-40D7-A434-870E97AEABDE}"/>
              </a:ext>
            </a:extLst>
          </p:cNvPr>
          <p:cNvSpPr txBox="1"/>
          <p:nvPr/>
        </p:nvSpPr>
        <p:spPr>
          <a:xfrm>
            <a:off x="1230521" y="1795938"/>
            <a:ext cx="7597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w Cen MT" panose="020B0602020104020603" pitchFamily="34" charset="0"/>
              </a:rPr>
              <a:t>A Proper Noun begins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w Cen MT" panose="020B0602020104020603" pitchFamily="34" charset="0"/>
              </a:rPr>
              <a:t>with a (or an)  ________ letter.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55E0C693-6C96-4F41-904D-550540A2A9CC}"/>
              </a:ext>
            </a:extLst>
          </p:cNvPr>
          <p:cNvSpPr txBox="1"/>
          <p:nvPr/>
        </p:nvSpPr>
        <p:spPr>
          <a:xfrm>
            <a:off x="1977351" y="4360909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w Cen MT" panose="020B0602020104020603" pitchFamily="34" charset="0"/>
              </a:rPr>
              <a:t>a.  lowercase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EAE0883-2D28-40AB-ADA2-145B10109444}"/>
              </a:ext>
            </a:extLst>
          </p:cNvPr>
          <p:cNvSpPr txBox="1"/>
          <p:nvPr/>
        </p:nvSpPr>
        <p:spPr>
          <a:xfrm>
            <a:off x="2045930" y="5053132"/>
            <a:ext cx="610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w Cen MT" panose="020B0602020104020603" pitchFamily="34" charset="0"/>
              </a:rPr>
              <a:t>b.  uppercase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1420373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96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627</TotalTime>
  <Words>1158</Words>
  <Application>Microsoft Office PowerPoint</Application>
  <PresentationFormat>Custom</PresentationFormat>
  <Paragraphs>210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KG Primary Whimsy</vt:lpstr>
      <vt:lpstr>Tw Cen MT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Prashant Pandey</cp:lastModifiedBy>
  <cp:revision>76</cp:revision>
  <dcterms:created xsi:type="dcterms:W3CDTF">2018-07-16T12:48:48Z</dcterms:created>
  <dcterms:modified xsi:type="dcterms:W3CDTF">2020-04-12T14:16:26Z</dcterms:modified>
</cp:coreProperties>
</file>