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81" r:id="rId4"/>
    <p:sldId id="280" r:id="rId5"/>
    <p:sldId id="269" r:id="rId6"/>
    <p:sldId id="270" r:id="rId7"/>
    <p:sldId id="258" r:id="rId8"/>
    <p:sldId id="259" r:id="rId9"/>
    <p:sldId id="279" r:id="rId10"/>
    <p:sldId id="278" r:id="rId11"/>
    <p:sldId id="277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55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71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8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5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82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6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5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9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20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9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67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0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53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9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29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40BCE1-4744-49AF-A764-45B830B5BF30}" type="datetimeFigureOut">
              <a:rPr lang="en-IN" smtClean="0"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A17E24-3441-4F53-AD3D-566896B75A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392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kiddle.co/Sphere" TargetMode="External"/><Relationship Id="rId2" Type="http://schemas.openxmlformats.org/officeDocument/2006/relationships/hyperlink" Target="https://kids.kiddle.co/Lati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24735" y="1668761"/>
            <a:ext cx="7007887" cy="1718383"/>
          </a:xfrm>
        </p:spPr>
        <p:txBody>
          <a:bodyPr/>
          <a:lstStyle/>
          <a:p>
            <a:pPr marL="342900" lvl="0" indent="-274320" defTabSz="914400">
              <a:spcBef>
                <a:spcPct val="20000"/>
              </a:spcBef>
            </a:pP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36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>Virtual Teaching learning Process</a:t>
            </a:r>
            <a: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1800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/>
            </a:r>
            <a:br>
              <a:rPr lang="en-US" sz="1800" dirty="0" smtClean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ln>
                  <a:noFill/>
                </a:ln>
                <a:solidFill>
                  <a:srgbClr val="92D050"/>
                </a:solidFill>
                <a:latin typeface="Tw Cen MT" panose="020B0602020104020603" pitchFamily="34" charset="0"/>
              </a:rPr>
              <a:t>SOCIAL SCIENCE</a:t>
            </a:r>
            <a:endParaRPr lang="en-US" sz="2800" dirty="0">
              <a:ln>
                <a:noFill/>
              </a:ln>
              <a:solidFill>
                <a:srgbClr val="3E3D2D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2593" y="3657597"/>
            <a:ext cx="7350921" cy="16098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Tw Cen MT" panose="020B0602020104020603" pitchFamily="34" charset="0"/>
              </a:rPr>
              <a:t>PERIODIC ASSESSMENT </a:t>
            </a:r>
            <a:r>
              <a:rPr lang="en-US" sz="26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I </a:t>
            </a:r>
            <a:r>
              <a:rPr lang="en-US" sz="2600" b="1" dirty="0">
                <a:solidFill>
                  <a:srgbClr val="00B050"/>
                </a:solidFill>
                <a:latin typeface="Tw Cen MT" panose="020B0602020104020603" pitchFamily="34" charset="0"/>
              </a:rPr>
              <a:t>(2020-21</a:t>
            </a:r>
            <a:r>
              <a:rPr lang="en-US" sz="26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)</a:t>
            </a:r>
            <a:r>
              <a:rPr lang="en-IN" sz="26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n-IN" sz="26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Chapter 1: Globes </a:t>
            </a:r>
            <a:r>
              <a:rPr lang="en-IN" sz="2600" dirty="0">
                <a:solidFill>
                  <a:srgbClr val="0070C0"/>
                </a:solidFill>
                <a:latin typeface="Tw Cen MT" panose="020B0602020104020603" pitchFamily="34" charset="0"/>
              </a:rPr>
              <a:t>and </a:t>
            </a:r>
            <a:r>
              <a:rPr lang="en-IN" sz="26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Maps </a:t>
            </a:r>
          </a:p>
          <a:p>
            <a:r>
              <a:rPr lang="en-IN" sz="2600" dirty="0">
                <a:solidFill>
                  <a:srgbClr val="0070C0"/>
                </a:solidFill>
                <a:latin typeface="Tw Cen MT" panose="020B0602020104020603" pitchFamily="34" charset="0"/>
              </a:rPr>
              <a:t>Chapter </a:t>
            </a:r>
            <a:r>
              <a:rPr lang="en-IN" sz="26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2: Rotation and Revolution</a:t>
            </a:r>
            <a:endParaRPr lang="en-IN" sz="26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endParaRPr lang="en-IN" sz="3200" dirty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1001" y="2392761"/>
            <a:ext cx="310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w Cen MT" panose="020B0602020104020603" pitchFamily="34" charset="0"/>
              </a:rPr>
              <a:t>CLASS – </a:t>
            </a:r>
            <a:r>
              <a:rPr lang="en-US" sz="36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V</a:t>
            </a:r>
            <a:endParaRPr lang="en-IN" sz="36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88642" y="824250"/>
            <a:ext cx="4945488" cy="53318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1. Imaginary </a:t>
            </a:r>
            <a:r>
              <a:rPr lang="en-US" sz="2600" b="1" dirty="0">
                <a:solidFill>
                  <a:srgbClr val="0031AF"/>
                </a:solidFill>
                <a:latin typeface="Tw Cen MT" panose="020B0602020104020603" pitchFamily="34" charset="0"/>
              </a:rPr>
              <a:t>line running on globe that divide it into two equal part is called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 Line </a:t>
            </a:r>
            <a:r>
              <a:rPr lang="en-US" sz="2600" dirty="0">
                <a:solidFill>
                  <a:srgbClr val="333333"/>
                </a:solidFill>
                <a:latin typeface="Tw Cen MT" panose="020B0602020104020603" pitchFamily="34" charset="0"/>
              </a:rPr>
              <a:t>of cancer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 Axis</a:t>
            </a:r>
            <a:endParaRPr lang="en-US" sz="2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 Line </a:t>
            </a:r>
            <a:r>
              <a:rPr lang="en-US" sz="2600" dirty="0">
                <a:solidFill>
                  <a:srgbClr val="333333"/>
                </a:solidFill>
                <a:latin typeface="Tw Cen MT" panose="020B0602020104020603" pitchFamily="34" charset="0"/>
              </a:rPr>
              <a:t>of Capricorn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 Equator</a:t>
            </a:r>
            <a:endParaRPr lang="en-US" sz="2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333333"/>
                </a:solidFill>
                <a:latin typeface="Tw Cen MT" panose="020B0602020104020603" pitchFamily="34" charset="0"/>
              </a:rPr>
              <a:t>Answer: _________________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156101" y="824249"/>
            <a:ext cx="5211651" cy="53318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2. The </a:t>
            </a:r>
            <a:r>
              <a:rPr lang="en-US" sz="2600" b="1" dirty="0">
                <a:solidFill>
                  <a:srgbClr val="0031AF"/>
                </a:solidFill>
                <a:latin typeface="Tw Cen MT" panose="020B0602020104020603" pitchFamily="34" charset="0"/>
              </a:rPr>
              <a:t>globe can be moved around axis form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 North </a:t>
            </a:r>
            <a:r>
              <a:rPr lang="en-US" sz="2600" dirty="0">
                <a:solidFill>
                  <a:srgbClr val="333333"/>
                </a:solidFill>
                <a:latin typeface="Tw Cen MT" panose="020B0602020104020603" pitchFamily="34" charset="0"/>
              </a:rPr>
              <a:t>to south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 West </a:t>
            </a:r>
            <a:r>
              <a:rPr lang="en-US" sz="2600" dirty="0">
                <a:solidFill>
                  <a:srgbClr val="333333"/>
                </a:solidFill>
                <a:latin typeface="Tw Cen MT" panose="020B0602020104020603" pitchFamily="34" charset="0"/>
              </a:rPr>
              <a:t>to east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 East </a:t>
            </a:r>
            <a:r>
              <a:rPr lang="en-US" sz="2600" dirty="0">
                <a:solidFill>
                  <a:srgbClr val="333333"/>
                </a:solidFill>
                <a:latin typeface="Tw Cen MT" panose="020B0602020104020603" pitchFamily="34" charset="0"/>
              </a:rPr>
              <a:t>to west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 South </a:t>
            </a:r>
            <a:r>
              <a:rPr lang="en-US" sz="2600" dirty="0">
                <a:solidFill>
                  <a:srgbClr val="333333"/>
                </a:solidFill>
                <a:latin typeface="Tw Cen MT" panose="020B0602020104020603" pitchFamily="34" charset="0"/>
              </a:rPr>
              <a:t>to north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333333"/>
                </a:solidFill>
                <a:latin typeface="Tw Cen MT" panose="020B0602020104020603" pitchFamily="34" charset="0"/>
              </a:rPr>
              <a:t>Answer: _________________</a:t>
            </a:r>
          </a:p>
          <a:p>
            <a:endParaRPr lang="en-IN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5798" y="785611"/>
            <a:ext cx="5241702" cy="51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4. What is the meaning of Latin word Globus</a:t>
            </a:r>
            <a:endParaRPr lang="en-US" sz="2800" b="1" dirty="0">
              <a:solidFill>
                <a:srgbClr val="0031AF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Circle</a:t>
            </a:r>
            <a:endParaRPr lang="en-US" sz="28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Sphere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Going around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Moving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Answer: _________________</a:t>
            </a:r>
          </a:p>
          <a:p>
            <a:pPr>
              <a:lnSpc>
                <a:spcPct val="150000"/>
              </a:lnSpc>
            </a:pPr>
            <a:endParaRPr lang="en-US" sz="2800" b="0" i="0" dirty="0">
              <a:solidFill>
                <a:srgbClr val="333333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732" y="785611"/>
            <a:ext cx="4906852" cy="58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31AF"/>
                </a:solidFill>
                <a:latin typeface="Tw Cen MT" panose="020B0602020104020603" pitchFamily="34" charset="0"/>
              </a:rPr>
              <a:t> </a:t>
            </a:r>
            <a:r>
              <a:rPr lang="en-US" sz="28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3. A line </a:t>
            </a:r>
            <a:r>
              <a:rPr lang="en-US" sz="2800" b="1" dirty="0">
                <a:solidFill>
                  <a:srgbClr val="0031AF"/>
                </a:solidFill>
                <a:latin typeface="Tw Cen MT" panose="020B0602020104020603" pitchFamily="34" charset="0"/>
              </a:rPr>
              <a:t>fixed through a globe in tilted manner is called is called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Latitude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Altitude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Axis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Lucan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Answer: _________________</a:t>
            </a:r>
          </a:p>
          <a:p>
            <a:pPr>
              <a:lnSpc>
                <a:spcPct val="150000"/>
              </a:lnSpc>
            </a:pPr>
            <a:endParaRPr lang="en-US" sz="2800" b="0" i="0" dirty="0">
              <a:solidFill>
                <a:srgbClr val="333333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0308" y="946757"/>
            <a:ext cx="5035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6</a:t>
            </a:r>
            <a:r>
              <a:rPr lang="en-US" sz="28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. Earth </a:t>
            </a:r>
            <a:r>
              <a:rPr lang="en-US" sz="2800" b="1" dirty="0">
                <a:solidFill>
                  <a:srgbClr val="0031AF"/>
                </a:solidFill>
                <a:latin typeface="Tw Cen MT" panose="020B0602020104020603" pitchFamily="34" charset="0"/>
              </a:rPr>
              <a:t>is represented nearly perfect </a:t>
            </a:r>
            <a:r>
              <a:rPr lang="en-US" sz="28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by :</a:t>
            </a:r>
            <a:endParaRPr lang="en-US" sz="2800" b="1" dirty="0">
              <a:solidFill>
                <a:srgbClr val="0031AF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Topographic chart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3-D map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A globe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A </a:t>
            </a:r>
            <a:r>
              <a:rPr lang="en-US" sz="28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map</a:t>
            </a:r>
          </a:p>
          <a:p>
            <a:pPr>
              <a:buFont typeface="+mj-lt"/>
              <a:buAutoNum type="alphaUcPeriod"/>
            </a:pPr>
            <a:endParaRPr lang="en-US" sz="2800" b="0" i="0" dirty="0">
              <a:solidFill>
                <a:srgbClr val="333333"/>
              </a:solidFill>
              <a:effectLst/>
              <a:latin typeface="Tw Cen MT" panose="020B0602020104020603" pitchFamily="34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Answer: _________________</a:t>
            </a:r>
            <a:endParaRPr lang="en-US" sz="2800" b="0" i="0" dirty="0">
              <a:solidFill>
                <a:srgbClr val="333333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9819" y="946757"/>
            <a:ext cx="4842457" cy="54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5. The </a:t>
            </a:r>
            <a:r>
              <a:rPr lang="en-US" sz="2800" b="1" dirty="0">
                <a:solidFill>
                  <a:srgbClr val="0031AF"/>
                </a:solidFill>
                <a:latin typeface="Tw Cen MT" panose="020B0602020104020603" pitchFamily="34" charset="0"/>
              </a:rPr>
              <a:t>shape of earth </a:t>
            </a:r>
            <a:r>
              <a:rPr lang="en-US" sz="2800" b="1" dirty="0" smtClean="0">
                <a:solidFill>
                  <a:srgbClr val="0031AF"/>
                </a:solidFill>
                <a:latin typeface="Tw Cen MT" panose="020B0602020104020603" pitchFamily="34" charset="0"/>
              </a:rPr>
              <a:t>is :</a:t>
            </a:r>
            <a:endParaRPr lang="en-US" sz="2800" b="1" dirty="0">
              <a:solidFill>
                <a:srgbClr val="0031AF"/>
              </a:solidFill>
              <a:latin typeface="Tw Cen MT" panose="020B0602020104020603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Oval shaped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Orange shaped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Exactly round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Pear </a:t>
            </a:r>
            <a:r>
              <a:rPr lang="en-US" sz="28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shaped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latin typeface="Tw Cen MT" panose="020B0602020104020603" pitchFamily="34" charset="0"/>
              </a:rPr>
              <a:t>Answer: _________________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endParaRPr lang="en-US" sz="2800" b="0" i="0" dirty="0">
              <a:solidFill>
                <a:srgbClr val="333333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862885"/>
            <a:ext cx="48939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7.On </a:t>
            </a:r>
            <a:r>
              <a:rPr lang="en-US" sz="2400" b="1" dirty="0">
                <a:solidFill>
                  <a:srgbClr val="0070C0"/>
                </a:solidFill>
                <a:latin typeface="Tw Cen MT" panose="020B0602020104020603" pitchFamily="34" charset="0"/>
              </a:rPr>
              <a:t>the globe countries, oceans and continents are shown </a:t>
            </a:r>
            <a:r>
              <a:rPr lang="en-US" sz="24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in:</a:t>
            </a:r>
            <a:endParaRPr lang="en-US" sz="2400" b="1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Incorrect size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Actual size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Enlarged size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Correct </a:t>
            </a:r>
            <a:r>
              <a:rPr lang="en-US" sz="24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size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Answer</a:t>
            </a:r>
            <a:r>
              <a:rPr lang="en-US" sz="24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:_____________________</a:t>
            </a:r>
            <a:endParaRPr lang="en-US" sz="24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</a:pPr>
            <a:endParaRPr lang="en-US" sz="2800" b="0" i="0" dirty="0">
              <a:solidFill>
                <a:srgbClr val="333333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8372" y="956374"/>
            <a:ext cx="552503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4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8.DO YOU KNOW WHAT IS AXIS?</a:t>
            </a:r>
            <a:br>
              <a:rPr lang="en-IN" sz="24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</a:br>
            <a:endParaRPr lang="en-IN" sz="24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84700" y="1469706"/>
            <a:ext cx="4984124" cy="429488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N" sz="2000" dirty="0" smtClean="0">
                <a:latin typeface="Tw Cen MT" panose="020B0602020104020603" pitchFamily="34" charset="0"/>
              </a:rPr>
              <a:t>WRITE YOUR ANSWER </a:t>
            </a:r>
            <a:endParaRPr lang="en-IN" sz="2000" dirty="0" smtClean="0">
              <a:latin typeface="Tw Cen MT" panose="020B0602020104020603" pitchFamily="34" charset="0"/>
            </a:endParaRPr>
          </a:p>
          <a:p>
            <a:pPr marL="0" indent="0">
              <a:buFont typeface="Arial"/>
              <a:buNone/>
            </a:pPr>
            <a:r>
              <a:rPr lang="en-IN" sz="2000" dirty="0" smtClean="0">
                <a:latin typeface="Tw Cen MT" panose="020B0602020104020603" pitchFamily="34" charset="0"/>
              </a:rPr>
              <a:t>(</a:t>
            </a:r>
            <a:r>
              <a:rPr lang="en-IN" sz="2000" dirty="0" smtClean="0">
                <a:latin typeface="Tw Cen MT" panose="020B0602020104020603" pitchFamily="34" charset="0"/>
              </a:rPr>
              <a:t>Use your own words)</a:t>
            </a:r>
          </a:p>
          <a:p>
            <a:pPr marL="0" indent="0">
              <a:lnSpc>
                <a:spcPct val="250000"/>
              </a:lnSpc>
              <a:buFont typeface="Arial"/>
              <a:buNone/>
            </a:pPr>
            <a:r>
              <a:rPr lang="en-IN" sz="2000" dirty="0" smtClean="0">
                <a:latin typeface="Tw Cen MT" panose="020B0602020104020603" pitchFamily="34" charset="0"/>
              </a:rPr>
              <a:t>____________________________________________________________________________________________________________________________________________________</a:t>
            </a:r>
            <a:endParaRPr lang="en-IN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76" y="929480"/>
            <a:ext cx="5593982" cy="494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5916" y="1786021"/>
            <a:ext cx="4918960" cy="47652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w Cen MT" panose="020B0602020104020603" pitchFamily="34" charset="0"/>
              </a:rPr>
              <a:t>What is a Globe?</a:t>
            </a:r>
            <a:endParaRPr lang="en-IN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4582" y="2367105"/>
            <a:ext cx="5644545" cy="37109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w Cen MT" panose="020B0602020104020603" pitchFamily="34" charset="0"/>
              </a:rPr>
              <a:t>A </a:t>
            </a:r>
            <a:r>
              <a:rPr lang="en-US" sz="2800" dirty="0">
                <a:latin typeface="Tw Cen MT" panose="020B0602020104020603" pitchFamily="34" charset="0"/>
              </a:rPr>
              <a:t>globe is a small-scale three dimensional </a:t>
            </a:r>
            <a:r>
              <a:rPr lang="en-US" sz="2800" dirty="0" smtClean="0">
                <a:latin typeface="Tw Cen MT" panose="020B0602020104020603" pitchFamily="34" charset="0"/>
              </a:rPr>
              <a:t>MODEL  </a:t>
            </a:r>
            <a:r>
              <a:rPr lang="en-US" sz="2800" dirty="0">
                <a:latin typeface="Tw Cen MT" panose="020B0602020104020603" pitchFamily="34" charset="0"/>
              </a:rPr>
              <a:t>OF THE EARTH. </a:t>
            </a:r>
            <a:r>
              <a:rPr lang="en-US" sz="2800" dirty="0" smtClean="0">
                <a:latin typeface="Tw Cen MT" panose="020B0602020104020603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w Cen MT" panose="020B0602020104020603" pitchFamily="34" charset="0"/>
              </a:rPr>
              <a:t>It </a:t>
            </a:r>
            <a:r>
              <a:rPr lang="en-US" sz="2800" dirty="0">
                <a:latin typeface="Tw Cen MT" panose="020B0602020104020603" pitchFamily="34" charset="0"/>
              </a:rPr>
              <a:t>is mounted on an axis so that it </a:t>
            </a:r>
            <a:r>
              <a:rPr lang="en-US" sz="2800" dirty="0" smtClean="0">
                <a:latin typeface="Tw Cen MT" panose="020B0602020104020603" pitchFamily="34" charset="0"/>
              </a:rPr>
              <a:t>can </a:t>
            </a:r>
            <a:r>
              <a:rPr lang="en-US" sz="2800" dirty="0">
                <a:latin typeface="Tw Cen MT" panose="020B0602020104020603" pitchFamily="34" charset="0"/>
              </a:rPr>
              <a:t>b</a:t>
            </a:r>
            <a:r>
              <a:rPr lang="en-US" sz="2800" dirty="0" smtClean="0">
                <a:latin typeface="Tw Cen MT" panose="020B0602020104020603" pitchFamily="34" charset="0"/>
              </a:rPr>
              <a:t>e rotated </a:t>
            </a:r>
            <a:r>
              <a:rPr lang="en-US" sz="2800" dirty="0">
                <a:latin typeface="Tw Cen MT" panose="020B0602020104020603" pitchFamily="34" charset="0"/>
              </a:rPr>
              <a:t>freely just like an earth.</a:t>
            </a:r>
            <a:r>
              <a:rPr lang="en-IN" sz="2800" dirty="0" smtClean="0">
                <a:latin typeface="Tw Cen MT" panose="020B0602020104020603" pitchFamily="34" charset="0"/>
              </a:rPr>
              <a:t>                                    </a:t>
            </a:r>
            <a:endParaRPr lang="en-IN" sz="28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2" y="681831"/>
            <a:ext cx="847725" cy="952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92308" y="1131194"/>
            <a:ext cx="4867576" cy="4765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3200" dirty="0" smtClean="0">
                <a:latin typeface="Tw Cen MT" panose="020B0602020104020603" pitchFamily="34" charset="0"/>
              </a:rPr>
              <a:t>Part – I Globes and Maps</a:t>
            </a:r>
            <a:endParaRPr lang="en-IN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0" y="2048813"/>
            <a:ext cx="3399343" cy="3399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56" y="1920561"/>
            <a:ext cx="3810000" cy="381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7282" y="813516"/>
            <a:ext cx="3934307" cy="2844084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IN" sz="3200" dirty="0" smtClean="0">
                <a:latin typeface="Tw Cen MT" panose="020B0602020104020603" pitchFamily="34" charset="0"/>
              </a:rPr>
              <a:t>Globe shows that the shape of earth is like an orange.</a:t>
            </a:r>
          </a:p>
          <a:p>
            <a:pPr algn="l"/>
            <a:r>
              <a:rPr lang="en-IN" sz="3200" dirty="0" smtClean="0">
                <a:latin typeface="Tw Cen MT" panose="020B0602020104020603" pitchFamily="34" charset="0"/>
              </a:rPr>
              <a:t>It is flat at the poles and bulges in between.</a:t>
            </a:r>
            <a:endParaRPr lang="en-IN" sz="3200" dirty="0">
              <a:latin typeface="Tw Cen MT" panose="020B06020201040206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15768" y="3657600"/>
            <a:ext cx="3934307" cy="164849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IN" sz="3200" dirty="0" smtClean="0">
                <a:latin typeface="Tw Cen MT" panose="020B0602020104020603" pitchFamily="34" charset="0"/>
              </a:rPr>
              <a:t>This type of shape is also called sphere or Geoid</a:t>
            </a:r>
            <a:endParaRPr lang="en-IN" sz="3200" dirty="0">
              <a:latin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4" y="711199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 smtClean="0">
                <a:latin typeface="Tw Cen MT" panose="020B0602020104020603" pitchFamily="34" charset="0"/>
              </a:rPr>
              <a:t>Important parts of a globe</a:t>
            </a:r>
            <a:endParaRPr lang="en-IN" sz="4800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Tw Cen MT" panose="020B0602020104020603" pitchFamily="34" charset="0"/>
              </a:rPr>
              <a:t>The axis is an imaginary line through the center of Earth, around which the planet rotates. </a:t>
            </a:r>
            <a:endParaRPr lang="en-US" sz="2600" dirty="0" smtClean="0">
              <a:latin typeface="Tw Cen MT" panose="020B0602020104020603" pitchFamily="34" charset="0"/>
            </a:endParaRPr>
          </a:p>
          <a:p>
            <a:r>
              <a:rPr lang="en-IN" sz="2600" dirty="0" smtClean="0">
                <a:latin typeface="Tw Cen MT" panose="020B0602020104020603" pitchFamily="34" charset="0"/>
              </a:rPr>
              <a:t>There are two very important points </a:t>
            </a:r>
            <a:r>
              <a:rPr lang="en-US" sz="2600" dirty="0" smtClean="0">
                <a:latin typeface="Tw Cen MT" panose="020B0602020104020603" pitchFamily="34" charset="0"/>
              </a:rPr>
              <a:t>i.e. North Pole and South Pole</a:t>
            </a:r>
          </a:p>
          <a:p>
            <a:r>
              <a:rPr lang="en-US" sz="2600" dirty="0" smtClean="0">
                <a:latin typeface="Tw Cen MT" panose="020B0602020104020603" pitchFamily="34" charset="0"/>
              </a:rPr>
              <a:t>The </a:t>
            </a:r>
            <a:r>
              <a:rPr lang="en-US" sz="2600" dirty="0">
                <a:latin typeface="Tw Cen MT" panose="020B0602020104020603" pitchFamily="34" charset="0"/>
              </a:rPr>
              <a:t>North Pole is the northern end of </a:t>
            </a:r>
            <a:r>
              <a:rPr lang="en-US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earth’s axis and South Pole is southern end.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 </a:t>
            </a:r>
            <a:endParaRPr lang="en-US" sz="26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The Equator is an imaginary circle </a:t>
            </a:r>
            <a:r>
              <a:rPr lang="en-US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around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earth. 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It divides Earth into two equal parts: the Northern Hemisphere and </a:t>
            </a:r>
            <a:r>
              <a:rPr lang="en-US" sz="2600" dirty="0">
                <a:latin typeface="Tw Cen MT" panose="020B0602020104020603" pitchFamily="34" charset="0"/>
              </a:rPr>
              <a:t>the Southern Hemisphere.</a:t>
            </a:r>
            <a:endParaRPr lang="en-IN" sz="26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4" y="711199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 smtClean="0">
                <a:latin typeface="Tw Cen MT" panose="020B0602020104020603" pitchFamily="34" charset="0"/>
              </a:rPr>
              <a:t>Types of Globes</a:t>
            </a:r>
            <a:endParaRPr lang="en-IN" sz="5400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Tw Cen MT" panose="020B0602020104020603" pitchFamily="34" charset="0"/>
              </a:rPr>
              <a:t>There are different types of globes</a:t>
            </a:r>
          </a:p>
          <a:p>
            <a:r>
              <a:rPr lang="en-US" sz="4000" dirty="0">
                <a:latin typeface="Tw Cen MT" panose="020B0602020104020603" pitchFamily="34" charset="0"/>
              </a:rPr>
              <a:t>A globe of Earth is called a </a:t>
            </a:r>
            <a:r>
              <a:rPr lang="en-US" sz="4000" i="1" dirty="0">
                <a:latin typeface="Tw Cen MT" panose="020B0602020104020603" pitchFamily="34" charset="0"/>
              </a:rPr>
              <a:t>terrestrial globe</a:t>
            </a:r>
            <a:r>
              <a:rPr lang="en-US" sz="4000" dirty="0">
                <a:latin typeface="Tw Cen MT" panose="020B0602020104020603" pitchFamily="34" charset="0"/>
              </a:rPr>
              <a:t>. </a:t>
            </a:r>
            <a:endParaRPr lang="en-US" sz="4000" dirty="0" smtClean="0">
              <a:latin typeface="Tw Cen MT" panose="020B0602020104020603" pitchFamily="34" charset="0"/>
            </a:endParaRPr>
          </a:p>
          <a:p>
            <a:r>
              <a:rPr lang="en-US" sz="4000" dirty="0" smtClean="0">
                <a:latin typeface="Tw Cen MT" panose="020B0602020104020603" pitchFamily="34" charset="0"/>
              </a:rPr>
              <a:t>A </a:t>
            </a:r>
            <a:r>
              <a:rPr lang="en-US" sz="4000" dirty="0">
                <a:latin typeface="Tw Cen MT" panose="020B0602020104020603" pitchFamily="34" charset="0"/>
              </a:rPr>
              <a:t>globe of the celestial sphere is called a </a:t>
            </a:r>
            <a:r>
              <a:rPr lang="en-US" sz="4000" i="1" dirty="0">
                <a:latin typeface="Tw Cen MT" panose="020B0602020104020603" pitchFamily="34" charset="0"/>
              </a:rPr>
              <a:t>celestial globe</a:t>
            </a:r>
            <a:r>
              <a:rPr lang="en-US" sz="4000" dirty="0">
                <a:latin typeface="Tw Cen MT" panose="020B0602020104020603" pitchFamily="34" charset="0"/>
              </a:rPr>
              <a:t>.</a:t>
            </a:r>
            <a:endParaRPr lang="en-IN" sz="4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4" y="733827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2130" y="1710495"/>
            <a:ext cx="10102850" cy="45486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w Cen MT" panose="020B0602020104020603" pitchFamily="34" charset="0"/>
              </a:rPr>
              <a:t>The word "globe" comes </a:t>
            </a:r>
            <a:r>
              <a:rPr lang="en-US" sz="4000" dirty="0" smtClean="0">
                <a:latin typeface="Tw Cen MT" panose="020B0602020104020603" pitchFamily="34" charset="0"/>
              </a:rPr>
              <a:t>from the</a:t>
            </a:r>
            <a:r>
              <a:rPr lang="en-US" sz="4000" dirty="0">
                <a:latin typeface="Tw Cen MT" panose="020B0602020104020603" pitchFamily="34" charset="0"/>
              </a:rPr>
              <a:t> </a:t>
            </a:r>
            <a:r>
              <a:rPr lang="en-US" sz="4000" dirty="0" smtClean="0">
                <a:latin typeface="Tw Cen MT" panose="020B0602020104020603" pitchFamily="34" charset="0"/>
                <a:hlinkClick r:id="rId2" tooltip="Latin"/>
              </a:rPr>
              <a:t>Latin</a:t>
            </a:r>
            <a:r>
              <a:rPr lang="en-US" sz="4000" dirty="0">
                <a:latin typeface="Tw Cen MT" panose="020B0602020104020603" pitchFamily="34" charset="0"/>
              </a:rPr>
              <a:t> </a:t>
            </a:r>
            <a:r>
              <a:rPr lang="en-US" sz="4000" dirty="0" smtClean="0">
                <a:latin typeface="Tw Cen MT" panose="020B0602020104020603" pitchFamily="34" charset="0"/>
              </a:rPr>
              <a:t>word</a:t>
            </a:r>
            <a:r>
              <a:rPr lang="en-US" sz="4000" dirty="0">
                <a:latin typeface="Tw Cen MT" panose="020B0602020104020603" pitchFamily="34" charset="0"/>
              </a:rPr>
              <a:t> </a:t>
            </a:r>
            <a:r>
              <a:rPr lang="en-US" sz="4000" i="1" dirty="0" err="1" smtClean="0">
                <a:latin typeface="Tw Cen MT" panose="020B0602020104020603" pitchFamily="34" charset="0"/>
              </a:rPr>
              <a:t>globus</a:t>
            </a:r>
            <a:r>
              <a:rPr lang="en-US" sz="4000" dirty="0">
                <a:latin typeface="Tw Cen MT" panose="020B0602020104020603" pitchFamily="34" charset="0"/>
              </a:rPr>
              <a:t>, </a:t>
            </a:r>
            <a:r>
              <a:rPr lang="en-US" sz="4000" dirty="0" smtClean="0">
                <a:latin typeface="Tw Cen MT" panose="020B0602020104020603" pitchFamily="34" charset="0"/>
              </a:rPr>
              <a:t>meaning </a:t>
            </a:r>
            <a:r>
              <a:rPr lang="en-US" sz="4000" dirty="0">
                <a:latin typeface="Tw Cen MT" panose="020B0602020104020603" pitchFamily="34" charset="0"/>
              </a:rPr>
              <a:t>"</a:t>
            </a:r>
            <a:r>
              <a:rPr lang="en-US" sz="4000" dirty="0">
                <a:latin typeface="Tw Cen MT" panose="020B0602020104020603" pitchFamily="34" charset="0"/>
                <a:hlinkClick r:id="rId3" tooltip="Sphere"/>
              </a:rPr>
              <a:t>sphere</a:t>
            </a:r>
            <a:r>
              <a:rPr lang="en-US" sz="4000" dirty="0">
                <a:latin typeface="Tw Cen MT" panose="020B0602020104020603" pitchFamily="34" charset="0"/>
              </a:rPr>
              <a:t>". </a:t>
            </a:r>
            <a:endParaRPr lang="en-US" sz="4000" dirty="0" smtClean="0">
              <a:latin typeface="Tw Cen MT" panose="020B0602020104020603" pitchFamily="34" charset="0"/>
            </a:endParaRPr>
          </a:p>
          <a:p>
            <a:r>
              <a:rPr lang="en-US" sz="4000" dirty="0">
                <a:latin typeface="Tw Cen MT" panose="020B0602020104020603" pitchFamily="34" charset="0"/>
              </a:rPr>
              <a:t>Globes have a </a:t>
            </a:r>
            <a:r>
              <a:rPr lang="en-US" sz="4000" dirty="0" smtClean="0">
                <a:latin typeface="Tw Cen MT" panose="020B0602020104020603" pitchFamily="34" charset="0"/>
              </a:rPr>
              <a:t>long </a:t>
            </a:r>
            <a:r>
              <a:rPr lang="en-US" sz="4000" dirty="0">
                <a:latin typeface="Tw Cen MT" panose="020B0602020104020603" pitchFamily="34" charset="0"/>
              </a:rPr>
              <a:t>history. The oldest surviving terrestrial globe is the </a:t>
            </a:r>
            <a:r>
              <a:rPr lang="en-US" sz="4000" dirty="0" err="1">
                <a:latin typeface="Tw Cen MT" panose="020B0602020104020603" pitchFamily="34" charset="0"/>
              </a:rPr>
              <a:t>Erdapfel</a:t>
            </a:r>
            <a:r>
              <a:rPr lang="en-US" sz="4000" dirty="0">
                <a:latin typeface="Tw Cen MT" panose="020B0602020104020603" pitchFamily="34" charset="0"/>
              </a:rPr>
              <a:t>, wrought by Martin </a:t>
            </a:r>
            <a:r>
              <a:rPr lang="en-US" sz="4000" dirty="0" err="1">
                <a:latin typeface="Tw Cen MT" panose="020B0602020104020603" pitchFamily="34" charset="0"/>
              </a:rPr>
              <a:t>Behaim</a:t>
            </a:r>
            <a:r>
              <a:rPr lang="en-US" sz="4000" dirty="0">
                <a:latin typeface="Tw Cen MT" panose="020B0602020104020603" pitchFamily="34" charset="0"/>
              </a:rPr>
              <a:t> in 1492. </a:t>
            </a:r>
            <a:endParaRPr lang="en-IN" sz="40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0" y="657090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w Cen MT" panose="020B0602020104020603" pitchFamily="34" charset="0"/>
                <a:cs typeface="Arial" panose="020B0604020202020204" pitchFamily="34" charset="0"/>
              </a:rPr>
              <a:t>ADVANTAGE </a:t>
            </a:r>
            <a:r>
              <a:rPr lang="en-US" sz="4800" dirty="0" smtClean="0">
                <a:latin typeface="Tw Cen MT" panose="020B0602020104020603" pitchFamily="34" charset="0"/>
                <a:cs typeface="Arial" panose="020B0604020202020204" pitchFamily="34" charset="0"/>
              </a:rPr>
              <a:t>OF </a:t>
            </a:r>
            <a:r>
              <a:rPr lang="en-US" sz="4800" dirty="0">
                <a:latin typeface="Tw Cen MT" panose="020B0602020104020603" pitchFamily="34" charset="0"/>
                <a:cs typeface="Arial" panose="020B0604020202020204" pitchFamily="34" charset="0"/>
              </a:rPr>
              <a:t>GLOBE</a:t>
            </a:r>
            <a:endParaRPr lang="en-IN" sz="48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w Cen MT" panose="020B0602020104020603" pitchFamily="34" charset="0"/>
                <a:cs typeface="Arial" panose="020B0604020202020204" pitchFamily="34" charset="0"/>
              </a:rPr>
              <a:t>Shows </a:t>
            </a:r>
            <a:r>
              <a:rPr 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exact shape of the earth- spherical slightly flattened at the poles and bulging at the equator. </a:t>
            </a:r>
            <a:endParaRPr lang="en-US" sz="3200" dirty="0" smtClean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Tw Cen MT" panose="020B0602020104020603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shape </a:t>
            </a:r>
            <a:r>
              <a:rPr lang="en-US" sz="3200" dirty="0" smtClean="0">
                <a:latin typeface="Tw Cen MT" panose="020B0602020104020603" pitchFamily="34" charset="0"/>
                <a:cs typeface="Arial" panose="020B0604020202020204" pitchFamily="34" charset="0"/>
              </a:rPr>
              <a:t>of </a:t>
            </a:r>
            <a:r>
              <a:rPr 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continents and oceans are shown accurately. </a:t>
            </a:r>
            <a:endParaRPr lang="en-US" sz="3200" dirty="0" smtClean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The different physical features are also marked more ore less accurately. </a:t>
            </a:r>
            <a:endParaRPr lang="en-IN" sz="32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0" y="736659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w Cen MT" panose="020B0602020104020603" pitchFamily="34" charset="0"/>
                <a:cs typeface="Arial" panose="020B0604020202020204" pitchFamily="34" charset="0"/>
              </a:rPr>
              <a:t>DISADVANTAGES </a:t>
            </a:r>
            <a:r>
              <a:rPr lang="en-US" sz="4800" dirty="0">
                <a:latin typeface="Tw Cen MT" panose="020B0602020104020603" pitchFamily="34" charset="0"/>
                <a:cs typeface="Arial" panose="020B0604020202020204" pitchFamily="34" charset="0"/>
              </a:rPr>
              <a:t>OF GLOBE</a:t>
            </a:r>
            <a:endParaRPr lang="en-IN" sz="48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Bulky and can not be stored easily</a:t>
            </a:r>
          </a:p>
          <a:p>
            <a:r>
              <a:rPr 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It can not show the details of landforms and location of small towns. </a:t>
            </a:r>
          </a:p>
          <a:p>
            <a:r>
              <a:rPr 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 It can not provide detail information about climate, vegetation agriculture etc. </a:t>
            </a:r>
          </a:p>
          <a:p>
            <a:r>
              <a:rPr 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Although larger globes show some details they are difficult to carry and </a:t>
            </a:r>
            <a:r>
              <a:rPr lang="en-US" sz="3200" dirty="0" smtClean="0">
                <a:latin typeface="Tw Cen MT" panose="020B0602020104020603" pitchFamily="34" charset="0"/>
                <a:cs typeface="Arial" panose="020B0604020202020204" pitchFamily="34" charset="0"/>
              </a:rPr>
              <a:t>handle</a:t>
            </a:r>
            <a:endParaRPr lang="en-IN" sz="32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5" y="637955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6563932" y="1299061"/>
            <a:ext cx="4559121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It’s time for a</a:t>
            </a:r>
          </a:p>
          <a:p>
            <a:pPr algn="ctr"/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  <a:p>
            <a:pPr algn="ctr"/>
            <a:endParaRPr lang="en-US" sz="36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  <a:p>
            <a:pPr algn="ctr"/>
            <a:endParaRPr lang="en-US" sz="36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  <a:p>
            <a:pPr algn="ctr"/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Write your answer below in the slide where space is given</a:t>
            </a:r>
          </a:p>
          <a:p>
            <a:pPr algn="ctr"/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9" y="2133488"/>
            <a:ext cx="3078050" cy="1459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6606" y="2324633"/>
            <a:ext cx="5741467" cy="1077218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THANK YOU FOR WATCHING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This is end of part I</a:t>
            </a:r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</TotalTime>
  <Words>419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Tw Cen MT</vt:lpstr>
      <vt:lpstr>Organic</vt:lpstr>
      <vt:lpstr>                                                                                                                   Virtual Teaching learning Process   SOCIAL SCIENCE</vt:lpstr>
      <vt:lpstr>What is a Globe?</vt:lpstr>
      <vt:lpstr>PowerPoint Presentation</vt:lpstr>
      <vt:lpstr>Important parts of a globe</vt:lpstr>
      <vt:lpstr>Types of Globes</vt:lpstr>
      <vt:lpstr>PowerPoint Presentation</vt:lpstr>
      <vt:lpstr>ADVANTAGE OF GLOBE</vt:lpstr>
      <vt:lpstr>DISADVANTAGES OF GLOBE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sonali goswami</dc:creator>
  <cp:lastModifiedBy>MBIIS</cp:lastModifiedBy>
  <cp:revision>48</cp:revision>
  <dcterms:created xsi:type="dcterms:W3CDTF">2020-03-26T07:59:17Z</dcterms:created>
  <dcterms:modified xsi:type="dcterms:W3CDTF">2020-04-12T13:54:41Z</dcterms:modified>
</cp:coreProperties>
</file>