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3" r:id="rId8"/>
    <p:sldId id="264" r:id="rId9"/>
    <p:sldId id="265" r:id="rId10"/>
    <p:sldId id="268" r:id="rId11"/>
  </p:sldIdLst>
  <p:sldSz cx="9144000" cy="5715000" type="screen16x1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50" y="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90500"/>
            <a:ext cx="8695944" cy="50292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461636"/>
            <a:ext cx="8723376" cy="110965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3500"/>
            <a:ext cx="7772400" cy="1483423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63334"/>
            <a:ext cx="6400800" cy="12276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B8B-5FC5-4578-AA3D-871C781430C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465D-F025-4193-8122-321961B939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B8B-5FC5-4578-AA3D-871C781430C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465D-F025-4193-8122-321961B939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90500"/>
            <a:ext cx="8695944" cy="118872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B8B-5FC5-4578-AA3D-871C781430C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465D-F025-4193-8122-321961B939C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95159"/>
            <a:ext cx="8723376" cy="110965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06501"/>
            <a:ext cx="2057400" cy="3739444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6500"/>
            <a:ext cx="6019800" cy="373944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B8B-5FC5-4578-AA3D-871C781430C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465D-F025-4193-8122-321961B939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90500"/>
            <a:ext cx="8695944" cy="394716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502993"/>
            <a:ext cx="2876429" cy="595022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396075"/>
            <a:ext cx="5544515" cy="70844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406302"/>
            <a:ext cx="5467980" cy="64522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395145"/>
            <a:ext cx="3308000" cy="542958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382129"/>
            <a:ext cx="8723376" cy="1108228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052967"/>
            <a:ext cx="7772400" cy="1270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197874"/>
            <a:ext cx="6417734" cy="7831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B8B-5FC5-4578-AA3D-871C781430C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465D-F025-4193-8122-321961B939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B8B-5FC5-4578-AA3D-871C781430C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465D-F025-4193-8122-321961B939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232660"/>
            <a:ext cx="3822192" cy="28727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232660"/>
            <a:ext cx="3822192" cy="28727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231762"/>
            <a:ext cx="3822192" cy="533135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857500"/>
            <a:ext cx="3820055" cy="224763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31761"/>
            <a:ext cx="3822192" cy="533135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0"/>
            <a:ext cx="3822192" cy="224763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B8B-5FC5-4578-AA3D-871C781430C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465D-F025-4193-8122-321961B939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B8B-5FC5-4578-AA3D-871C781430C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465D-F025-4193-8122-321961B939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90500"/>
            <a:ext cx="8695944" cy="118872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95159"/>
            <a:ext cx="8723376" cy="1108228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B8B-5FC5-4578-AA3D-871C781430C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465D-F025-4193-8122-321961B939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90500"/>
            <a:ext cx="8695944" cy="118872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B8B-5FC5-4578-AA3D-871C781430C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465D-F025-4193-8122-321961B939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984500"/>
            <a:ext cx="3352800" cy="15875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95159"/>
            <a:ext cx="8723376" cy="110965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905000"/>
            <a:ext cx="3352800" cy="1043940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524000"/>
            <a:ext cx="3904076" cy="3175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90500"/>
            <a:ext cx="8695944" cy="50292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461636"/>
            <a:ext cx="8723376" cy="110965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82223"/>
            <a:ext cx="3812645" cy="202494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321278"/>
            <a:ext cx="3818467" cy="201788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B8B-5FC5-4578-AA3D-871C781430C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465D-F025-4193-8122-321961B939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0"/>
            <a:ext cx="3566160" cy="243840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90500"/>
            <a:ext cx="8695944" cy="205740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399524"/>
            <a:ext cx="8723376" cy="1108228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1940"/>
            <a:ext cx="8229600" cy="1043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5208470"/>
            <a:ext cx="378669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165B8B-5FC5-4578-AA3D-871C781430C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5208470"/>
            <a:ext cx="378669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5208470"/>
            <a:ext cx="1161826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51B465D-F025-4193-8122-321961B939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229556"/>
            <a:ext cx="7408333" cy="2875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"/>
            <a:ext cx="8686800" cy="518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w Cen MT" panose="020B0602020104020603" pitchFamily="34" charset="0"/>
              </a:rPr>
              <a:t>KNF</a:t>
            </a:r>
            <a:endParaRPr lang="en-US" sz="2800" dirty="0">
              <a:latin typeface="Tw Cen MT" panose="020B06020201040206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9100"/>
            <a:ext cx="8001000" cy="4240343"/>
          </a:xfrm>
        </p:spPr>
        <p:txBody>
          <a:bodyPr>
            <a:noAutofit/>
          </a:bodyPr>
          <a:lstStyle/>
          <a:p>
            <a:pPr lvl="2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                  MANAVA BHARATI INDIA</a:t>
            </a:r>
          </a:p>
          <a:p>
            <a:pPr lvl="2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                  INTERNATIONAL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SCHOOL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lvl="2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                 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VIRTUAL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LEARNING</a:t>
            </a:r>
          </a:p>
          <a:p>
            <a:pPr lvl="2"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         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       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CLASS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–V</a:t>
            </a:r>
          </a:p>
          <a:p>
            <a:pPr lvl="2">
              <a:spcBef>
                <a:spcPts val="0"/>
              </a:spcBef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                      SCIENCE (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2020-21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)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" t="-7232" r="78002" b="-1"/>
          <a:stretch/>
        </p:blipFill>
        <p:spPr>
          <a:xfrm>
            <a:off x="228600" y="190501"/>
            <a:ext cx="685800" cy="693480"/>
          </a:xfrm>
          <a:prstGeom prst="rect">
            <a:avLst/>
          </a:prstGeom>
        </p:spPr>
      </p:pic>
      <p:pic>
        <p:nvPicPr>
          <p:cNvPr id="5" name="Picture 4" descr="Science Clip Art - Clip Art Science And Technology, HD Png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03315"/>
            <a:ext cx="4419600" cy="252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5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hp\Contacts\Desktop\GEETAAAAAAAAA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6419" y="2324100"/>
            <a:ext cx="6585439" cy="320040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57884"/>
            <a:ext cx="81534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Tw Cen MT" panose="020B0602020104020603" pitchFamily="34" charset="0"/>
              </a:rPr>
              <a:t> </a:t>
            </a:r>
            <a:endParaRPr lang="en-US" sz="5600" dirty="0">
              <a:latin typeface="Tw Cen MT" panose="020B0602020104020603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Define germination</a:t>
            </a:r>
          </a:p>
          <a:p>
            <a:pPr lvl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Name the conditions necessary for germination.</a:t>
            </a:r>
          </a:p>
          <a:p>
            <a:pPr lvl="0">
              <a:buNone/>
            </a:pPr>
            <a:endParaRPr lang="en-US" sz="4800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 lvl="0">
              <a:buNone/>
            </a:pPr>
            <a:endParaRPr lang="en-US" sz="3200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29600" cy="52578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FOLLOW UP EXERCISE</a:t>
            </a:r>
            <a:r>
              <a:rPr lang="en-US" dirty="0">
                <a:latin typeface="Tw Cen MT" panose="020B0602020104020603" pitchFamily="34" charset="0"/>
              </a:rPr>
              <a:t/>
            </a:r>
            <a:br>
              <a:rPr lang="en-US" dirty="0">
                <a:latin typeface="Tw Cen MT" panose="020B0602020104020603" pitchFamily="34" charset="0"/>
              </a:rPr>
            </a:br>
            <a:endParaRPr lang="en-US" dirty="0">
              <a:latin typeface="Tw Cen MT" panose="020B06020201040206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" t="-7232" r="78002" b="-1"/>
          <a:stretch/>
        </p:blipFill>
        <p:spPr>
          <a:xfrm>
            <a:off x="228600" y="190501"/>
            <a:ext cx="685800" cy="69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2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714500"/>
            <a:ext cx="7255933" cy="3657600"/>
          </a:xfrm>
        </p:spPr>
        <p:txBody>
          <a:bodyPr>
            <a:normAutofit fontScale="92500" lnSpcReduction="20000"/>
          </a:bodyPr>
          <a:lstStyle/>
          <a:p>
            <a:endParaRPr lang="en-US" sz="2800" dirty="0" smtClean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endParaRPr lang="en-US" sz="3000" dirty="0" smtClean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endParaRPr lang="en-US" sz="3000" dirty="0" smtClean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PERIODIC ASSESMENT -1 WEIGHTAGE</a:t>
            </a:r>
            <a:r>
              <a:rPr lang="en-US" sz="2800" dirty="0" smtClean="0">
                <a:latin typeface="Tw Cen MT" panose="020B0602020104020603" pitchFamily="34" charset="0"/>
              </a:rPr>
              <a:t>- </a:t>
            </a:r>
            <a:r>
              <a:rPr lang="en-US" sz="28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50 </a:t>
            </a:r>
            <a:r>
              <a:rPr lang="en-US" sz="28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MARKS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Tw Cen MT" panose="020B0602020104020603" pitchFamily="34" charset="0"/>
              </a:rPr>
              <a:t>CHAPTER </a:t>
            </a:r>
            <a:r>
              <a:rPr lang="en-US" sz="3600" b="1" dirty="0" smtClean="0">
                <a:latin typeface="Tw Cen MT" panose="020B0602020104020603" pitchFamily="34" charset="0"/>
              </a:rPr>
              <a:t>1- PLANT REPRODUCTION</a:t>
            </a:r>
          </a:p>
          <a:p>
            <a:endParaRPr lang="en-US" sz="2800" dirty="0">
              <a:latin typeface="Tw Cen MT" panose="020B0602020104020603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Tw Cen MT" panose="020B0602020104020603" pitchFamily="34" charset="0"/>
              </a:rPr>
              <a:t>  </a:t>
            </a:r>
          </a:p>
          <a:p>
            <a:pPr>
              <a:buNone/>
            </a:pPr>
            <a:endParaRPr lang="en-US" sz="28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endParaRPr lang="en-US" sz="1800" dirty="0">
              <a:latin typeface="Tw Cen MT" panose="020B0602020104020603" pitchFamily="34" charset="0"/>
            </a:endParaRPr>
          </a:p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500" y="567782"/>
            <a:ext cx="8001000" cy="35814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b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</a:br>
            <a: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/>
            </a:r>
            <a:b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</a:br>
            <a: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/>
            </a:r>
            <a:b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</a:br>
            <a: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/>
            </a:r>
            <a:b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</a:br>
            <a: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</a:t>
            </a:r>
            <a:r>
              <a:rPr lang="en-US" sz="4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SCIENCE CURRICULUM</a:t>
            </a:r>
            <a:br>
              <a:rPr lang="en-US" sz="4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CLASS –V </a:t>
            </a:r>
            <a: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/>
            </a:r>
            <a:b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</a:b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/>
            </a:r>
            <a:b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</a:br>
            <a: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/>
            </a:r>
            <a:br>
              <a:rPr lang="en-US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</a:b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 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Mayflower : An integrated semester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book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" t="-7232" r="78002" b="-1"/>
          <a:stretch/>
        </p:blipFill>
        <p:spPr>
          <a:xfrm>
            <a:off x="228600" y="190501"/>
            <a:ext cx="685800" cy="69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2024" y="1686305"/>
            <a:ext cx="4227576" cy="203759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Planting and watching seeds grow is a wonderful experience for children. </a:t>
            </a:r>
            <a:endParaRPr lang="en-US" dirty="0" smtClean="0">
              <a:latin typeface="Tw Cen MT" panose="020B0602020104020603" pitchFamily="34" charset="0"/>
            </a:endParaRPr>
          </a:p>
          <a:p>
            <a:r>
              <a:rPr lang="en-US" dirty="0" smtClean="0">
                <a:latin typeface="Tw Cen MT" panose="020B0602020104020603" pitchFamily="34" charset="0"/>
              </a:rPr>
              <a:t>A </a:t>
            </a:r>
            <a:r>
              <a:rPr lang="en-US" dirty="0" smtClean="0">
                <a:latin typeface="Tw Cen MT" panose="020B0602020104020603" pitchFamily="34" charset="0"/>
              </a:rPr>
              <a:t>seed is a like a magic, a seemingly lifeless thing that can grow into a living plant.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In this topic we will learn about germination and conditions required for germination.</a:t>
            </a:r>
            <a:endParaRPr lang="en-US" dirty="0">
              <a:latin typeface="Tw Cen MT" panose="020B0602020104020603" pitchFamily="34" charset="0"/>
            </a:endParaRPr>
          </a:p>
          <a:p>
            <a:endParaRPr lang="en-US" dirty="0">
              <a:latin typeface="Tw Cen MT" panose="020B0602020104020603" pitchFamily="34" charset="0"/>
            </a:endParaRPr>
          </a:p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29600" cy="60198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/>
            </a:r>
            <a:b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 INTRODUCTION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" t="-7232" r="78002" b="-1"/>
          <a:stretch/>
        </p:blipFill>
        <p:spPr>
          <a:xfrm>
            <a:off x="228600" y="190501"/>
            <a:ext cx="685800" cy="693480"/>
          </a:xfrm>
          <a:prstGeom prst="rect">
            <a:avLst/>
          </a:prstGeom>
        </p:spPr>
      </p:pic>
      <p:pic>
        <p:nvPicPr>
          <p:cNvPr id="6146" name="Picture 2" descr="Grape Tomato Illustrations, Royalty-Free Vector Graphics &amp; Clip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264" y="2763159"/>
            <a:ext cx="4495800" cy="176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12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2395" y="1410413"/>
            <a:ext cx="8296805" cy="28755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w Cen MT" panose="020B0602020104020603" pitchFamily="34" charset="0"/>
              </a:rPr>
              <a:t>The process by which a seed grows into a seedling is called germination.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w Cen MT" panose="020B0602020104020603" pitchFamily="34" charset="0"/>
              </a:rPr>
              <a:t>A seed needs right conditions to germinate.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w Cen MT" panose="020B0602020104020603" pitchFamily="34" charset="0"/>
              </a:rPr>
              <a:t>They are</a:t>
            </a:r>
          </a:p>
          <a:p>
            <a:pPr>
              <a:buNone/>
            </a:pPr>
            <a:endParaRPr lang="en-US" sz="2800" dirty="0" smtClean="0">
              <a:latin typeface="Tw Cen MT" panose="020B0602020104020603" pitchFamily="34" charset="0"/>
            </a:endParaRPr>
          </a:p>
          <a:p>
            <a:pPr>
              <a:buNone/>
            </a:pPr>
            <a:endParaRPr lang="en-US" sz="2800" dirty="0">
              <a:latin typeface="Tw Cen MT" panose="020B06020201040206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98299"/>
            <a:ext cx="8229600" cy="10121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w Cen MT" panose="020B0602020104020603" pitchFamily="34" charset="0"/>
              </a:rPr>
              <a:t>GERMINATION</a:t>
            </a:r>
            <a:endParaRPr lang="en-US" sz="4800" dirty="0">
              <a:latin typeface="Tw Cen MT" panose="020B0602020104020603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43200" y="4762500"/>
            <a:ext cx="3505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" t="-7232" r="78002" b="-1"/>
          <a:stretch/>
        </p:blipFill>
        <p:spPr>
          <a:xfrm>
            <a:off x="228600" y="190501"/>
            <a:ext cx="685800" cy="693480"/>
          </a:xfrm>
          <a:prstGeom prst="rect">
            <a:avLst/>
          </a:prstGeom>
        </p:spPr>
      </p:pic>
      <p:pic>
        <p:nvPicPr>
          <p:cNvPr id="5122" name="Picture 2" descr="Germination | BioNin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341" y="3465067"/>
            <a:ext cx="6688911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8912" y="1945386"/>
            <a:ext cx="8458200" cy="1826514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AIR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WATER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w Cen MT" panose="020B0602020104020603" pitchFamily="34" charset="0"/>
              </a:rPr>
              <a:t>WARMTH</a:t>
            </a:r>
            <a:endParaRPr lang="en-US" sz="32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lvl="0">
              <a:buNone/>
            </a:pPr>
            <a:endParaRPr lang="en-US" sz="14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endParaRPr lang="en-US" sz="1050" dirty="0">
              <a:latin typeface="Tw Cen MT" panose="020B06020201040206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7512" y="925830"/>
            <a:ext cx="8229600" cy="52578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w Cen MT" panose="020B0602020104020603" pitchFamily="34" charset="0"/>
              </a:rPr>
              <a:t>CONDITIONS </a:t>
            </a:r>
            <a:r>
              <a:rPr lang="en-US" sz="3600" dirty="0" smtClean="0">
                <a:latin typeface="Tw Cen MT" panose="020B0602020104020603" pitchFamily="34" charset="0"/>
              </a:rPr>
              <a:t>NECESSARY FOR        GERMINATION</a:t>
            </a:r>
            <a:r>
              <a:rPr lang="en-US" sz="3600" dirty="0">
                <a:latin typeface="Tw Cen MT" panose="020B0602020104020603" pitchFamily="34" charset="0"/>
              </a:rPr>
              <a:t/>
            </a:r>
            <a:br>
              <a:rPr lang="en-US" sz="3600" dirty="0">
                <a:latin typeface="Tw Cen MT" panose="020B0602020104020603" pitchFamily="34" charset="0"/>
              </a:rPr>
            </a:br>
            <a:endParaRPr lang="en-US" sz="3600" dirty="0">
              <a:latin typeface="Tw Cen MT" panose="020B0602020104020603" pitchFamily="34" charset="0"/>
            </a:endParaRPr>
          </a:p>
        </p:txBody>
      </p:sp>
      <p:pic>
        <p:nvPicPr>
          <p:cNvPr id="8194" name="Picture 2" descr="Seed clipart germination process, Picture #1690466 seed clipart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83" b="9853"/>
          <a:stretch/>
        </p:blipFill>
        <p:spPr bwMode="auto">
          <a:xfrm>
            <a:off x="3420737" y="1104900"/>
            <a:ext cx="5494663" cy="449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" t="-7232" r="78002" b="-1"/>
          <a:stretch/>
        </p:blipFill>
        <p:spPr>
          <a:xfrm>
            <a:off x="228600" y="190501"/>
            <a:ext cx="685800" cy="69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26573"/>
            <a:ext cx="8229600" cy="2971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STAGES OF GERMINATION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3830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The seed gets water, air and warmth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57400" y="2019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86000" y="14859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w Cen MT" panose="020B0602020104020603" pitchFamily="34" charset="0"/>
              </a:rPr>
              <a:t>Seed coat breaks and the baby plant grows</a:t>
            </a:r>
            <a:endParaRPr lang="en-IN" dirty="0">
              <a:solidFill>
                <a:schemeClr val="bg2">
                  <a:lumMod val="10000"/>
                </a:schemeClr>
              </a:solidFill>
              <a:latin typeface="Tw Cen MT" panose="020B0602020104020603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91000" y="2019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0" y="1409700"/>
            <a:ext cx="2362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w Cen MT" panose="020B0602020104020603" pitchFamily="34" charset="0"/>
              </a:rPr>
              <a:t>Roots and shoot develop in baby plant and form seedling or young plant</a:t>
            </a:r>
            <a:endParaRPr lang="en-IN" dirty="0">
              <a:solidFill>
                <a:schemeClr val="bg2">
                  <a:lumMod val="10000"/>
                </a:schemeClr>
              </a:solidFill>
              <a:latin typeface="Tw Cen MT" panose="020B0602020104020603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934200" y="2019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162800" y="1181100"/>
            <a:ext cx="1752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Plant grows and leaves develop in it. Cotyledons shrink and disappear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" t="-7232" r="78002" b="-1"/>
          <a:stretch/>
        </p:blipFill>
        <p:spPr>
          <a:xfrm>
            <a:off x="228600" y="190501"/>
            <a:ext cx="685800" cy="693480"/>
          </a:xfrm>
          <a:prstGeom prst="rect">
            <a:avLst/>
          </a:prstGeom>
        </p:spPr>
      </p:pic>
      <p:pic>
        <p:nvPicPr>
          <p:cNvPr id="2052" name="Picture 4" descr="Life cycle of green bean vector image 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45"/>
          <a:stretch/>
        </p:blipFill>
        <p:spPr bwMode="auto">
          <a:xfrm>
            <a:off x="720849" y="2523557"/>
            <a:ext cx="3130302" cy="29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Germination of seeds clipart 4 » Clipart Statio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18"/>
          <a:stretch/>
        </p:blipFill>
        <p:spPr bwMode="auto">
          <a:xfrm>
            <a:off x="4800600" y="2869755"/>
            <a:ext cx="4099560" cy="274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enn Valley Farms Germination - Growing Plant Phases Transparent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5" r="5816" b="36105"/>
          <a:stretch/>
        </p:blipFill>
        <p:spPr bwMode="auto">
          <a:xfrm>
            <a:off x="762000" y="2991551"/>
            <a:ext cx="737329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62100"/>
            <a:ext cx="8686800" cy="3276600"/>
          </a:xfrm>
        </p:spPr>
        <p:txBody>
          <a:bodyPr>
            <a:noAutofit/>
          </a:bodyPr>
          <a:lstStyle/>
          <a:p>
            <a:pPr marL="301943" lvl="1" indent="-301943"/>
            <a:r>
              <a:rPr lang="en-US" sz="2600" dirty="0" smtClean="0">
                <a:latin typeface="Tw Cen MT" panose="020B0602020104020603" pitchFamily="34" charset="0"/>
              </a:rPr>
              <a:t>Air helps the germinating seeds to </a:t>
            </a:r>
            <a:r>
              <a:rPr lang="en-US" sz="2600" dirty="0" smtClean="0">
                <a:latin typeface="Tw Cen MT" panose="020B0602020104020603" pitchFamily="34" charset="0"/>
              </a:rPr>
              <a:t>breathe.</a:t>
            </a:r>
            <a:endParaRPr lang="en-US" sz="2600" dirty="0" smtClean="0">
              <a:latin typeface="Tw Cen MT" panose="020B0602020104020603" pitchFamily="34" charset="0"/>
            </a:endParaRPr>
          </a:p>
          <a:p>
            <a:pPr marL="301943" lvl="1" indent="-301943"/>
            <a:r>
              <a:rPr lang="en-US" sz="2600" dirty="0" smtClean="0">
                <a:latin typeface="Tw Cen MT" panose="020B0602020104020603" pitchFamily="34" charset="0"/>
              </a:rPr>
              <a:t>Water softens the seed coat making it easy for the baby plant to come out.</a:t>
            </a:r>
          </a:p>
          <a:p>
            <a:pPr marL="301943" lvl="1" indent="-301943"/>
            <a:r>
              <a:rPr lang="en-US" sz="2600" dirty="0" smtClean="0">
                <a:latin typeface="Tw Cen MT" panose="020B0602020104020603" pitchFamily="34" charset="0"/>
              </a:rPr>
              <a:t>Sunlight provides the warmth for germination.</a:t>
            </a:r>
            <a:endParaRPr lang="en-US" sz="2600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n-US" sz="2600" dirty="0">
              <a:latin typeface="Tw Cen MT" panose="020B06020201040206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500" y="554005"/>
            <a:ext cx="8229600" cy="44958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CONDITION NECESSARY </a:t>
            </a:r>
            <a:endParaRPr lang="en-US" sz="40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" t="-7232" r="78002" b="-1"/>
          <a:stretch/>
        </p:blipFill>
        <p:spPr>
          <a:xfrm>
            <a:off x="228600" y="190501"/>
            <a:ext cx="685800" cy="69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9936" y="1905000"/>
            <a:ext cx="3962400" cy="3429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In </a:t>
            </a:r>
            <a:r>
              <a:rPr lang="en-US" dirty="0" smtClean="0">
                <a:latin typeface="Tw Cen MT" panose="020B0602020104020603" pitchFamily="34" charset="0"/>
              </a:rPr>
              <a:t>the beginning of germination the seed ling gets its food from the cotyledons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After that when the root and the shoot comes out,  it gets water and nutrient from the soil and leaves prepare food for the growing plant</a:t>
            </a:r>
          </a:p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2971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CONTINUED</a:t>
            </a:r>
            <a:r>
              <a:rPr lang="en-US" dirty="0">
                <a:latin typeface="Tw Cen MT" panose="020B0602020104020603" pitchFamily="34" charset="0"/>
              </a:rPr>
              <a:t/>
            </a:r>
            <a:br>
              <a:rPr lang="en-US" dirty="0">
                <a:latin typeface="Tw Cen MT" panose="020B0602020104020603" pitchFamily="34" charset="0"/>
              </a:rPr>
            </a:br>
            <a:endParaRPr lang="en-US" dirty="0">
              <a:latin typeface="Tw Cen MT" panose="020B0602020104020603" pitchFamily="34" charset="0"/>
            </a:endParaRPr>
          </a:p>
        </p:txBody>
      </p:sp>
      <p:pic>
        <p:nvPicPr>
          <p:cNvPr id="1026" name="Picture 2" descr="C:\Users\hp\Contacts\Desktop\mumm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544" y="2628900"/>
            <a:ext cx="4426894" cy="27051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" t="-7232" r="78002" b="-1"/>
          <a:stretch/>
        </p:blipFill>
        <p:spPr>
          <a:xfrm>
            <a:off x="228600" y="190501"/>
            <a:ext cx="685800" cy="69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943100"/>
            <a:ext cx="7814731" cy="3466836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Tw Cen MT" panose="020B0602020104020603" pitchFamily="34" charset="0"/>
              </a:rPr>
              <a:t>The process by which a seed grows into a seedling is called germination</a:t>
            </a:r>
            <a:r>
              <a:rPr lang="en-US" sz="3600" dirty="0" smtClean="0">
                <a:latin typeface="Tw Cen MT" panose="020B0602020104020603" pitchFamily="34" charset="0"/>
              </a:rPr>
              <a:t>.</a:t>
            </a:r>
            <a:endParaRPr lang="en-US" sz="3600" dirty="0" smtClean="0">
              <a:latin typeface="Tw Cen MT" panose="020B0602020104020603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Tw Cen MT" panose="020B0602020104020603" pitchFamily="34" charset="0"/>
              </a:rPr>
              <a:t>When seeds get enough water, air and sunlight( warmth) they grow into new plants.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Tw Cen MT" panose="020B0602020104020603" pitchFamily="34" charset="0"/>
              </a:rPr>
              <a:t>Conditions necessary for germination are water, air and sunlight (warmth)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43000" y="430591"/>
            <a:ext cx="7010400" cy="90678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RECAPITULATION</a:t>
            </a:r>
            <a:endParaRPr lang="en-IN" dirty="0">
              <a:latin typeface="Tw Cen MT" panose="020B06020201040206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" t="-7232" r="78002" b="-1"/>
          <a:stretch/>
        </p:blipFill>
        <p:spPr>
          <a:xfrm>
            <a:off x="228600" y="190501"/>
            <a:ext cx="685800" cy="69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279</Words>
  <Application>Microsoft Office PowerPoint</Application>
  <PresentationFormat>On-screen Show (16:10)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Candara</vt:lpstr>
      <vt:lpstr>Symbol</vt:lpstr>
      <vt:lpstr>Tw Cen MT</vt:lpstr>
      <vt:lpstr>Waveform</vt:lpstr>
      <vt:lpstr>KNF</vt:lpstr>
      <vt:lpstr>      SCIENCE CURRICULUM CLASS –V     Mayflower : An integrated semester book</vt:lpstr>
      <vt:lpstr>  INTRODUCTION </vt:lpstr>
      <vt:lpstr>GERMINATION</vt:lpstr>
      <vt:lpstr>CONDITIONS NECESSARY FOR        GERMINATION </vt:lpstr>
      <vt:lpstr>STAGES OF GERMINATION</vt:lpstr>
      <vt:lpstr>CONDITION NECESSARY </vt:lpstr>
      <vt:lpstr>CONTINUED </vt:lpstr>
      <vt:lpstr>RECAPITULATION</vt:lpstr>
      <vt:lpstr>FOLLOW UP EXERCISE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login2k19</dc:creator>
  <cp:lastModifiedBy>MBIIS</cp:lastModifiedBy>
  <cp:revision>94</cp:revision>
  <dcterms:created xsi:type="dcterms:W3CDTF">2020-03-27T17:27:45Z</dcterms:created>
  <dcterms:modified xsi:type="dcterms:W3CDTF">2020-04-12T13:46:46Z</dcterms:modified>
</cp:coreProperties>
</file>